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7" r:id="rId4"/>
    <p:sldMasterId id="2147483648" r:id="rId5"/>
    <p:sldMasterId id="2147483705" r:id="rId6"/>
  </p:sldMasterIdLst>
  <p:notesMasterIdLst>
    <p:notesMasterId r:id="rId19"/>
  </p:notesMasterIdLst>
  <p:sldIdLst>
    <p:sldId id="1187" r:id="rId7"/>
    <p:sldId id="1188" r:id="rId8"/>
    <p:sldId id="1189" r:id="rId9"/>
    <p:sldId id="1190" r:id="rId10"/>
    <p:sldId id="1191" r:id="rId11"/>
    <p:sldId id="1192" r:id="rId12"/>
    <p:sldId id="1193" r:id="rId13"/>
    <p:sldId id="1194" r:id="rId14"/>
    <p:sldId id="1195" r:id="rId15"/>
    <p:sldId id="1196" r:id="rId16"/>
    <p:sldId id="1198" r:id="rId17"/>
    <p:sldId id="119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719510-BC74-BFB1-88CA-833E8EC9AD2F}" name="Toma Susi" initials="TS" userId="Toma Susi" providerId="None"/>
  <p188:author id="{D87CAF55-94F3-8B8E-27E0-B4C284587147}" name="FAURE Jean-Emmanuel (RTD)" initials="F(" userId="S::jean-emmanuel.faure@ec.europa.eu::b3469024-22b4-446e-a2aa-04af9df03171" providerId="AD"/>
  <p188:author id="{62B0F872-F968-8C78-6934-4EC8CA15B45F}" name="Nicolas WALTER" initials="NW" userId="S::nwalter@esf.org::a98dbdaf-5f4c-460b-9027-39a3e965e0d3" providerId="AD"/>
  <p188:author id="{27CD217A-9BFC-839A-A08B-CE9918F6063A}" name="Toma Susi" initials="TS" userId="S::toma.susi_univie.ac.at#ext#@europeansf.onmicrosoft.com::209b4786-4c0c-4e0c-a567-64a69400dc1f" providerId="AD"/>
  <p188:author id="{9F5DF88B-711E-2408-D6F8-5306E135DEF7}" name="Colette SCHRODI" initials="CS" userId="S::cschrodi@esf.org::5a68a768-91db-48d5-bd20-089a2b6a7fa1" providerId="AD"/>
  <p188:author id="{59B57090-69AE-4A8F-6D88-2665A6D23900}" name="James Peter Morris" initials="JPM" userId="James Peter Morris" providerId="None"/>
  <p188:author id="{9CBFA5F4-6F88-4DDD-05C5-FB3FEB82BE70}" name="Ines AZAIEZ (Consultant)" initials="I(" userId="S::iazaiez_consultant@esf.org::34e62c10-07b7-4dd4-820a-b4488140aae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F0F55"/>
    <a:srgbClr val="99CCFF"/>
    <a:srgbClr val="61C6FF"/>
    <a:srgbClr val="CCECFF"/>
    <a:srgbClr val="CCFFFF"/>
    <a:srgbClr val="41E8FF"/>
    <a:srgbClr val="66FFFF"/>
    <a:srgbClr val="00B7F1"/>
    <a:srgbClr val="0D2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97" autoAdjust="0"/>
    <p:restoredTop sz="94675" autoAdjust="0"/>
  </p:normalViewPr>
  <p:slideViewPr>
    <p:cSldViewPr snapToGrid="0">
      <p:cViewPr varScale="1">
        <p:scale>
          <a:sx n="91" d="100"/>
          <a:sy n="91" d="100"/>
        </p:scale>
        <p:origin x="208" y="6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Open Sans" panose="020B0606030504020204" pitchFamily="34" charset="0"/>
              </a:defRPr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Open Sans" panose="020B0606030504020204" pitchFamily="34" charset="0"/>
              </a:defRPr>
            </a:lvl1pPr>
          </a:lstStyle>
          <a:p>
            <a:fld id="{20AEDC1F-510B-D84E-928A-FFB45F201CDA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Open Sans" panose="020B0606030504020204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Open Sans" panose="020B0606030504020204" pitchFamily="34" charset="0"/>
              </a:defRPr>
            </a:lvl1pPr>
          </a:lstStyle>
          <a:p>
            <a:fld id="{C28B282D-6A28-7543-8E51-44397E7AE0C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6185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EAF58-8E13-6530-1B61-170D49F40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C09FBB6-43A4-C782-57BF-2892D47CB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6F220FA-AA19-0995-CD87-445D637DAA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For technical issues, feel free to contact Secretariat in the chat 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3314C3-CFB4-8394-5FA9-AE8473E96E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992448-2ED1-47B9-ABBE-6207BE789E1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0866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>
              <a:ea typeface="Open Sans"/>
              <a:cs typeface="Open San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8B282D-6A28-7543-8E51-44397E7AE0C6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998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>
              <a:latin typeface="Open Sans" panose="020B0606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0186" y="2307620"/>
            <a:ext cx="8492456" cy="627696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defRPr sz="4400" b="1" i="0" strike="noStrike" cap="all" baseline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Espace réservé du texte 17">
            <a:extLst>
              <a:ext uri="{FF2B5EF4-FFF2-40B4-BE49-F238E27FC236}">
                <a16:creationId xmlns:a16="http://schemas.microsoft.com/office/drawing/2014/main" id="{C731930E-D4DD-34B6-1A17-307FDF24F2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30186" y="3782546"/>
            <a:ext cx="8492456" cy="439947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lang="en-US" sz="3200" kern="1200" dirty="0">
                <a:solidFill>
                  <a:srgbClr val="00B7F1"/>
                </a:solidFill>
                <a:latin typeface="Aptos" panose="020B0004020202020204" pitchFamily="34" charset="0"/>
                <a:ea typeface="+mn-ea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69580E7-92FB-C702-DD1D-FB52E8EB9A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356435" y="5146937"/>
            <a:ext cx="2836764" cy="171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 logo with a blue and white sun&#10;&#10;Description automatically generated">
            <a:extLst>
              <a:ext uri="{FF2B5EF4-FFF2-40B4-BE49-F238E27FC236}">
                <a16:creationId xmlns:a16="http://schemas.microsoft.com/office/drawing/2014/main" id="{7F2C39A8-0A55-503C-B47C-B938BA7914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11" y="-1625048"/>
            <a:ext cx="3876675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9799366-67A0-33BD-6498-8DE680F4C7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356435" y="5146937"/>
            <a:ext cx="2836764" cy="171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Espace réservé du texte 17"/>
          <p:cNvSpPr>
            <a:spLocks noGrp="1"/>
          </p:cNvSpPr>
          <p:nvPr>
            <p:ph type="body" sz="quarter" idx="13"/>
          </p:nvPr>
        </p:nvSpPr>
        <p:spPr>
          <a:xfrm>
            <a:off x="1431385" y="2134475"/>
            <a:ext cx="8492456" cy="1573389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sz="4800" b="1" i="0" cap="all" baseline="0">
                <a:solidFill>
                  <a:srgbClr val="0F0F55"/>
                </a:solidFill>
                <a:latin typeface="Aptos" panose="020B0004020202020204" pitchFamily="34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Espace réservé du texte 36"/>
          <p:cNvSpPr>
            <a:spLocks noGrp="1"/>
          </p:cNvSpPr>
          <p:nvPr>
            <p:ph type="body" sz="quarter" idx="14"/>
          </p:nvPr>
        </p:nvSpPr>
        <p:spPr>
          <a:xfrm>
            <a:off x="1431385" y="3975099"/>
            <a:ext cx="8493125" cy="648659"/>
          </a:xfrm>
          <a:prstGeom prst="rect">
            <a:avLst/>
          </a:prstGeom>
        </p:spPr>
        <p:txBody>
          <a:bodyPr lIns="0"/>
          <a:lstStyle>
            <a:lvl1pPr marL="0" indent="0">
              <a:buFontTx/>
              <a:buNone/>
              <a:defRPr sz="2800" b="1" i="0" cap="all" baseline="0">
                <a:ln w="19050">
                  <a:solidFill>
                    <a:schemeClr val="bg1"/>
                  </a:solidFill>
                </a:ln>
                <a:solidFill>
                  <a:srgbClr val="00B0F0"/>
                </a:solidFill>
                <a:latin typeface="Aptos" panose="020B0004020202020204" pitchFamily="34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56338306-A89E-3236-4C3C-D2358C9369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8366" y="222864"/>
            <a:ext cx="2644230" cy="739773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9799366-67A0-33BD-6498-8DE680F4C7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356435" y="5146937"/>
            <a:ext cx="2836764" cy="171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 userDrawn="1"/>
        </p:nvSpPr>
        <p:spPr>
          <a:xfrm>
            <a:off x="0" y="0"/>
            <a:ext cx="12192000" cy="2579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35" name="Espace réservé du texte 17"/>
          <p:cNvSpPr>
            <a:spLocks noGrp="1"/>
          </p:cNvSpPr>
          <p:nvPr>
            <p:ph type="body" sz="quarter" idx="13"/>
          </p:nvPr>
        </p:nvSpPr>
        <p:spPr>
          <a:xfrm>
            <a:off x="1457556" y="3444287"/>
            <a:ext cx="8492456" cy="700705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b="1" i="0" cap="all" baseline="0">
                <a:solidFill>
                  <a:srgbClr val="0F0F55"/>
                </a:solidFill>
                <a:latin typeface="Aptos" panose="020B0004020202020204" pitchFamily="34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Espace réservé du texte 36"/>
          <p:cNvSpPr>
            <a:spLocks noGrp="1"/>
          </p:cNvSpPr>
          <p:nvPr>
            <p:ph type="body" sz="quarter" idx="14"/>
          </p:nvPr>
        </p:nvSpPr>
        <p:spPr>
          <a:xfrm>
            <a:off x="1457556" y="2087867"/>
            <a:ext cx="8493125" cy="1183408"/>
          </a:xfrm>
          <a:prstGeom prst="rect">
            <a:avLst/>
          </a:prstGeom>
        </p:spPr>
        <p:txBody>
          <a:bodyPr lIns="0"/>
          <a:lstStyle>
            <a:lvl1pPr marL="0" indent="0">
              <a:buFontTx/>
              <a:buNone/>
              <a:defRPr sz="4800" b="1" i="0" cap="all" baseline="0">
                <a:ln w="19050">
                  <a:solidFill>
                    <a:schemeClr val="bg1"/>
                  </a:solidFill>
                </a:ln>
                <a:solidFill>
                  <a:srgbClr val="0F0F55"/>
                </a:solidFill>
                <a:latin typeface="Aptos" panose="020B0004020202020204" pitchFamily="34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E25D77C7-3017-1F80-B55E-352A573658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57556" y="4326629"/>
            <a:ext cx="8492456" cy="439947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lang="en-US" sz="1800" kern="1200" dirty="0">
                <a:solidFill>
                  <a:srgbClr val="00B7F1"/>
                </a:solidFill>
                <a:latin typeface="Aptos" panose="020B0004020202020204" pitchFamily="34" charset="0"/>
                <a:ea typeface="+mn-ea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6657916-E564-B24E-B055-A0FCEDAB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Aptos Black" panose="020B0004020202020204" pitchFamily="34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003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>
              <a:latin typeface="Open Sans" panose="020B0606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578" y="2627592"/>
            <a:ext cx="10335794" cy="801408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lang="en-US" sz="4000" b="1" i="0" strike="noStrike" kern="1200" cap="all" baseline="0" dirty="0">
                <a:ln w="190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Open Sans" charset="0"/>
                <a:cs typeface="Poppins Medium" panose="000006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342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017D454-76CB-0E24-7501-C60881A972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i="0">
              <a:latin typeface="Open Sans" panose="020B06060305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24D1E3-2F7A-1E40-5240-008BC329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422" y="210657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1396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2594919" y="1321624"/>
            <a:ext cx="7002162" cy="4291776"/>
          </a:xfrm>
          <a:prstGeom prst="rect">
            <a:avLst/>
          </a:prstGeom>
          <a:solidFill>
            <a:srgbClr val="00B8F2">
              <a:alpha val="20000"/>
            </a:srgbClr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 sz="3200" i="0" baseline="0">
                <a:solidFill>
                  <a:srgbClr val="004494"/>
                </a:solidFill>
                <a:latin typeface="Aptos" panose="020B0004020202020204" pitchFamily="34" charset="0"/>
                <a:ea typeface="Open Sans" panose="020B0606030504020204" pitchFamily="34" charset="0"/>
                <a:cs typeface="Poppins" panose="00000500000000000000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Image 6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1680874" y="570883"/>
            <a:ext cx="1219200" cy="1041400"/>
          </a:xfrm>
          <a:prstGeom prst="rect">
            <a:avLst/>
          </a:prstGeom>
        </p:spPr>
      </p:pic>
      <p:pic>
        <p:nvPicPr>
          <p:cNvPr id="8" name="Image 7"/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9273449" y="5299227"/>
            <a:ext cx="1397000" cy="11811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720000"/>
            <a:ext cx="10571998" cy="1172299"/>
          </a:xfrm>
        </p:spPr>
        <p:txBody>
          <a:bodyPr lIns="90000" anchor="t" anchorCtr="0"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18712" y="1892299"/>
            <a:ext cx="10554574" cy="396649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+mn-lt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+mn-lt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+mn-lt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+mn-lt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+mn-lt"/>
                <a:cs typeface="Poppins" panose="00000500000000000000" pitchFamily="2" charset="0"/>
              </a:defRPr>
            </a:lvl5pPr>
          </a:lstStyle>
          <a:p>
            <a:r>
              <a:rPr lang="fr-FR" dirty="0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 dirty="0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 dirty="0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 dirty="0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  <a:cs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C3EA1D6-2DF7-C647-9915-9698C6C0D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Aptos Black" panose="020B0004020202020204" pitchFamily="34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720000"/>
            <a:ext cx="10571998" cy="1172299"/>
          </a:xfrm>
        </p:spPr>
        <p:txBody>
          <a:bodyPr anchor="t" anchorCtr="0"/>
          <a:lstStyle>
            <a:lvl1pPr>
              <a:defRPr>
                <a:latin typeface="+mn-lt"/>
                <a:cs typeface="Poppins SemiBold" panose="000007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18712" y="1892299"/>
            <a:ext cx="5185873" cy="39687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+mn-lt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+mn-lt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+mn-lt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+mn-lt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+mn-lt"/>
                <a:cs typeface="Poppins" panose="00000500000000000000" pitchFamily="2" charset="0"/>
              </a:defRPr>
            </a:lvl5pPr>
          </a:lstStyle>
          <a:p>
            <a:r>
              <a:rPr lang="fr-FR" dirty="0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 dirty="0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 dirty="0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 dirty="0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87415" y="1892299"/>
            <a:ext cx="5194583" cy="39687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+mn-lt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+mn-lt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+mn-lt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+mn-lt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+mn-lt"/>
                <a:cs typeface="Poppins" panose="00000500000000000000" pitchFamily="2" charset="0"/>
              </a:defRPr>
            </a:lvl5pPr>
          </a:lstStyle>
          <a:p>
            <a:r>
              <a:rPr lang="fr-FR" dirty="0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 dirty="0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 dirty="0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 dirty="0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  <a:cs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Aptos Black" panose="020B0004020202020204" pitchFamily="34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720000"/>
            <a:ext cx="10571998" cy="1159599"/>
          </a:xfrm>
        </p:spPr>
        <p:txBody>
          <a:bodyPr anchor="t" anchorCtr="0"/>
          <a:lstStyle>
            <a:lvl1pPr>
              <a:defRPr>
                <a:latin typeface="+mn-lt"/>
                <a:cs typeface="Poppins SemiBold" panose="000007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1879600"/>
            <a:ext cx="5189857" cy="871537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 algn="l">
              <a:buNone/>
              <a:defRPr sz="2000" b="1">
                <a:solidFill>
                  <a:srgbClr val="0D29F9"/>
                </a:solidFill>
                <a:latin typeface="+mn-lt"/>
                <a:cs typeface="Poppi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14729" y="2751138"/>
            <a:ext cx="5189856" cy="31099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+mn-lt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+mn-lt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+mn-lt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+mn-lt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+mn-lt"/>
                <a:cs typeface="Poppins" panose="00000500000000000000" pitchFamily="2" charset="0"/>
              </a:defRPr>
            </a:lvl5pPr>
          </a:lstStyle>
          <a:p>
            <a:r>
              <a:rPr lang="fr-FR" dirty="0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 dirty="0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 dirty="0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 dirty="0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1879600"/>
            <a:ext cx="5194583" cy="87153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None/>
              <a:defRPr sz="2000" b="1">
                <a:solidFill>
                  <a:srgbClr val="0D29F9"/>
                </a:solidFill>
                <a:latin typeface="+mn-lt"/>
                <a:cs typeface="Poppins SemiBold" panose="000007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87415" y="2751138"/>
            <a:ext cx="5194583" cy="31099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+mn-lt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+mn-lt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+mn-lt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+mn-lt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+mn-lt"/>
                <a:cs typeface="Poppins" panose="00000500000000000000" pitchFamily="2" charset="0"/>
              </a:defRPr>
            </a:lvl5pPr>
          </a:lstStyle>
          <a:p>
            <a:r>
              <a:rPr lang="fr-FR" dirty="0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 dirty="0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 dirty="0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 dirty="0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  <a:cs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Aptos Black" panose="020B0004020202020204" pitchFamily="34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0F122-60B0-424B-D180-BDE7A24C5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69D977-3658-75D9-AD04-FB69E9D5A1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95E5EB-0F48-6700-EEBF-98EBAF1A71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98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53060"/>
            <a:ext cx="10571998" cy="641023"/>
          </a:xfrm>
          <a:prstGeom prst="rect">
            <a:avLst/>
          </a:prstGeom>
        </p:spPr>
        <p:txBody>
          <a:bodyPr anchor="t" anchorCtr="0"/>
          <a:lstStyle>
            <a:lvl1pPr>
              <a:defRPr>
                <a:latin typeface="Aptos" panose="020B0004020202020204" pitchFamily="34" charset="0"/>
                <a:cs typeface="Poppins SemiBold" panose="000007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18712" y="1892299"/>
            <a:ext cx="5185873" cy="39687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Aptos" panose="020B0004020202020204" pitchFamily="34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Aptos" panose="020B0004020202020204" pitchFamily="34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Aptos" panose="020B0004020202020204" pitchFamily="34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Aptos" panose="020B0004020202020204" pitchFamily="34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Aptos" panose="020B0004020202020204" pitchFamily="34" charset="0"/>
                <a:cs typeface="Poppins" panose="00000500000000000000" pitchFamily="2" charset="0"/>
              </a:defRPr>
            </a:lvl5pPr>
          </a:lstStyle>
          <a:p>
            <a:r>
              <a:rPr lang="fr-FR" dirty="0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 dirty="0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 dirty="0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 dirty="0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87415" y="1892299"/>
            <a:ext cx="5194583" cy="396875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Aptos" panose="020B0004020202020204" pitchFamily="34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Aptos" panose="020B0004020202020204" pitchFamily="34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Aptos" panose="020B0004020202020204" pitchFamily="34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Aptos" panose="020B0004020202020204" pitchFamily="34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Aptos" panose="020B0004020202020204" pitchFamily="34" charset="0"/>
                <a:cs typeface="Poppins" panose="00000500000000000000" pitchFamily="2" charset="0"/>
              </a:defRPr>
            </a:lvl5pPr>
          </a:lstStyle>
          <a:p>
            <a:r>
              <a:rPr lang="fr-FR" dirty="0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 dirty="0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 dirty="0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 dirty="0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  <a:cs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5C54D50-651B-A44F-FA6B-5C926F3A2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0" i="0" baseline="0">
                <a:solidFill>
                  <a:srgbClr val="002060"/>
                </a:solidFill>
                <a:latin typeface="Aptos Black" panose="020B0004020202020204" pitchFamily="34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5A9EFC-249D-2E0C-A162-2E2EBF6B04BF}"/>
              </a:ext>
            </a:extLst>
          </p:cNvPr>
          <p:cNvSpPr/>
          <p:nvPr userDrawn="1"/>
        </p:nvSpPr>
        <p:spPr>
          <a:xfrm>
            <a:off x="11382000" y="6726194"/>
            <a:ext cx="810000" cy="131806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10" name="AutoShape 6">
            <a:extLst>
              <a:ext uri="{FF2B5EF4-FFF2-40B4-BE49-F238E27FC236}">
                <a16:creationId xmlns:a16="http://schemas.microsoft.com/office/drawing/2014/main" id="{670AC9D2-48E3-EDD3-41CD-A197B6967EDD}"/>
              </a:ext>
            </a:extLst>
          </p:cNvPr>
          <p:cNvSpPr/>
          <p:nvPr userDrawn="1"/>
        </p:nvSpPr>
        <p:spPr>
          <a:xfrm>
            <a:off x="0" y="1260611"/>
            <a:ext cx="715397" cy="0"/>
          </a:xfrm>
          <a:prstGeom prst="line">
            <a:avLst/>
          </a:prstGeom>
          <a:ln w="97419" cap="flat">
            <a:solidFill>
              <a:srgbClr val="00206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37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17612"/>
            <a:ext cx="10571998" cy="729702"/>
          </a:xfrm>
          <a:prstGeom prst="rect">
            <a:avLst/>
          </a:prstGeom>
        </p:spPr>
        <p:txBody>
          <a:bodyPr lIns="90000" anchor="t" anchorCtr="0"/>
          <a:lstStyle>
            <a:lvl1pPr>
              <a:defRPr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18712" y="1892299"/>
            <a:ext cx="10554574" cy="3966499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8B9FF"/>
              </a:buClr>
              <a:buFont typeface="Arial" charset="0"/>
              <a:buChar char="•"/>
              <a:defRPr>
                <a:latin typeface="Aptos" panose="020B0004020202020204" pitchFamily="34" charset="0"/>
                <a:cs typeface="Poppins" panose="00000500000000000000" pitchFamily="2" charset="0"/>
              </a:defRPr>
            </a:lvl1pPr>
            <a:lvl2pPr marL="742950" indent="-285750">
              <a:buClr>
                <a:srgbClr val="0D29F9"/>
              </a:buClr>
              <a:buFont typeface="Courier New" charset="0"/>
              <a:buChar char="o"/>
              <a:defRPr>
                <a:latin typeface="Aptos" panose="020B0004020202020204" pitchFamily="34" charset="0"/>
                <a:cs typeface="Poppins" panose="00000500000000000000" pitchFamily="2" charset="0"/>
              </a:defRPr>
            </a:lvl2pPr>
            <a:lvl3pPr marL="1143000" indent="-228600">
              <a:buClr>
                <a:srgbClr val="48B9FF"/>
              </a:buClr>
              <a:buFont typeface="Wingdings" charset="2"/>
              <a:buChar char="§"/>
              <a:defRPr>
                <a:latin typeface="Aptos" panose="020B0004020202020204" pitchFamily="34" charset="0"/>
                <a:cs typeface="Poppins" panose="00000500000000000000" pitchFamily="2" charset="0"/>
              </a:defRPr>
            </a:lvl3pPr>
            <a:lvl4pPr marL="1600200" indent="-228600">
              <a:buClr>
                <a:srgbClr val="0D29F9"/>
              </a:buClr>
              <a:buFont typeface="Wingdings" charset="2"/>
              <a:buChar char="q"/>
              <a:defRPr>
                <a:latin typeface="Aptos" panose="020B0004020202020204" pitchFamily="34" charset="0"/>
                <a:cs typeface="Poppins" panose="00000500000000000000" pitchFamily="2" charset="0"/>
              </a:defRPr>
            </a:lvl4pPr>
            <a:lvl5pPr marL="2057400" indent="-228600">
              <a:buClr>
                <a:srgbClr val="48B9FF"/>
              </a:buClr>
              <a:buFont typeface="Arial" charset="0"/>
              <a:buChar char="•"/>
              <a:defRPr>
                <a:latin typeface="Aptos" panose="020B0004020202020204" pitchFamily="34" charset="0"/>
                <a:cs typeface="Poppins" panose="00000500000000000000" pitchFamily="2" charset="0"/>
              </a:defRPr>
            </a:lvl5pPr>
          </a:lstStyle>
          <a:p>
            <a:r>
              <a:rPr lang="fr-FR" dirty="0"/>
              <a:t>Cliquez pour modifier les styles du texte du masque</a:t>
            </a:r>
          </a:p>
          <a:p>
            <a:pPr marL="742950" lvl="1" indent="-285750">
              <a:buClr>
                <a:srgbClr val="0D29F9"/>
              </a:buClr>
              <a:buFont typeface="Courier New" charset="0"/>
              <a:buChar char="o"/>
            </a:pPr>
            <a:r>
              <a:rPr lang="fr-FR" dirty="0"/>
              <a:t>Deuxième niveau</a:t>
            </a:r>
          </a:p>
          <a:p>
            <a:pPr marL="1143000" lvl="2" indent="-228600">
              <a:buClr>
                <a:srgbClr val="48B9FF"/>
              </a:buClr>
              <a:buFont typeface="Wingdings" charset="2"/>
              <a:buChar char="§"/>
            </a:pPr>
            <a:r>
              <a:rPr lang="fr-FR" dirty="0"/>
              <a:t>Troisième niveau</a:t>
            </a:r>
          </a:p>
          <a:p>
            <a:pPr marL="1600200" lvl="3" indent="-228600">
              <a:buClr>
                <a:srgbClr val="0D29F9"/>
              </a:buClr>
              <a:buFont typeface="Wingdings" charset="2"/>
              <a:buChar char="q"/>
            </a:pPr>
            <a:r>
              <a:rPr lang="fr-FR" dirty="0"/>
              <a:t>Quatrième niveau</a:t>
            </a:r>
          </a:p>
          <a:p>
            <a:pPr marL="2057400" lvl="4" indent="-228600">
              <a:buClr>
                <a:srgbClr val="48B9FF"/>
              </a:buClr>
              <a:buFont typeface="Arial" charset="0"/>
              <a:buChar char="•"/>
            </a:pPr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ptos" panose="020B0004020202020204" pitchFamily="34" charset="0"/>
                <a:cs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25D51A3-F9CD-3C90-9EFE-53514B7C84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0" i="0" baseline="0">
                <a:solidFill>
                  <a:srgbClr val="002060"/>
                </a:solidFill>
                <a:latin typeface="Aptos Black" panose="020B0004020202020204" pitchFamily="34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35099A-B675-9107-9F52-86519E5CA012}"/>
              </a:ext>
            </a:extLst>
          </p:cNvPr>
          <p:cNvSpPr/>
          <p:nvPr userDrawn="1"/>
        </p:nvSpPr>
        <p:spPr>
          <a:xfrm>
            <a:off x="11382000" y="6726194"/>
            <a:ext cx="810000" cy="131806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9" name="AutoShape 6">
            <a:extLst>
              <a:ext uri="{FF2B5EF4-FFF2-40B4-BE49-F238E27FC236}">
                <a16:creationId xmlns:a16="http://schemas.microsoft.com/office/drawing/2014/main" id="{04B403D7-F229-B976-CF67-DACB60B917BB}"/>
              </a:ext>
            </a:extLst>
          </p:cNvPr>
          <p:cNvSpPr/>
          <p:nvPr userDrawn="1"/>
        </p:nvSpPr>
        <p:spPr>
          <a:xfrm>
            <a:off x="0" y="1260611"/>
            <a:ext cx="715397" cy="0"/>
          </a:xfrm>
          <a:prstGeom prst="line">
            <a:avLst/>
          </a:prstGeom>
          <a:ln w="97419" cap="flat">
            <a:solidFill>
              <a:srgbClr val="00206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157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9799366-67A0-33BD-6498-8DE680F4C7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356435" y="5146937"/>
            <a:ext cx="2836764" cy="171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/>
          <p:cNvSpPr/>
          <p:nvPr userDrawn="1"/>
        </p:nvSpPr>
        <p:spPr>
          <a:xfrm>
            <a:off x="0" y="0"/>
            <a:ext cx="12192000" cy="25790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35" name="Espace réservé du texte 17"/>
          <p:cNvSpPr>
            <a:spLocks noGrp="1"/>
          </p:cNvSpPr>
          <p:nvPr>
            <p:ph type="body" sz="quarter" idx="13"/>
          </p:nvPr>
        </p:nvSpPr>
        <p:spPr>
          <a:xfrm>
            <a:off x="1457556" y="3444287"/>
            <a:ext cx="8492456" cy="700705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b="1" i="0" cap="all" baseline="0">
                <a:solidFill>
                  <a:srgbClr val="0F0F55"/>
                </a:solidFill>
                <a:latin typeface="Aptos" panose="020B0004020202020204" pitchFamily="34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Espace réservé du texte 36"/>
          <p:cNvSpPr>
            <a:spLocks noGrp="1"/>
          </p:cNvSpPr>
          <p:nvPr>
            <p:ph type="body" sz="quarter" idx="14"/>
          </p:nvPr>
        </p:nvSpPr>
        <p:spPr>
          <a:xfrm>
            <a:off x="1456887" y="1859264"/>
            <a:ext cx="8493125" cy="1183408"/>
          </a:xfrm>
          <a:prstGeom prst="rect">
            <a:avLst/>
          </a:prstGeom>
        </p:spPr>
        <p:txBody>
          <a:bodyPr lIns="0"/>
          <a:lstStyle>
            <a:lvl1pPr marL="0" indent="0">
              <a:buFontTx/>
              <a:buNone/>
              <a:defRPr sz="4800" b="1" i="0" cap="all" baseline="0">
                <a:ln w="19050">
                  <a:solidFill>
                    <a:schemeClr val="bg1"/>
                  </a:solidFill>
                </a:ln>
                <a:solidFill>
                  <a:srgbClr val="0F0F55"/>
                </a:solidFill>
                <a:latin typeface="Aptos" panose="020B0004020202020204" pitchFamily="34" charset="0"/>
                <a:ea typeface="Open Sans" charset="0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Espace réservé du texte 17">
            <a:extLst>
              <a:ext uri="{FF2B5EF4-FFF2-40B4-BE49-F238E27FC236}">
                <a16:creationId xmlns:a16="http://schemas.microsoft.com/office/drawing/2014/main" id="{E25D77C7-3017-1F80-B55E-352A573658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57556" y="4326629"/>
            <a:ext cx="8492456" cy="439947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buFontTx/>
              <a:buNone/>
              <a:defRPr lang="en-US" sz="1800" kern="1200" dirty="0">
                <a:solidFill>
                  <a:srgbClr val="00B7F1"/>
                </a:solidFill>
                <a:latin typeface="Aptos" panose="020B0004020202020204" pitchFamily="34" charset="0"/>
                <a:ea typeface="+mn-ea"/>
                <a:cs typeface="Poppins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6657916-E564-B24E-B055-A0FCEDAB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Aptos Black" panose="020B0004020202020204" pitchFamily="34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596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65AF5E85-9184-7E4A-B179-B5D44678A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3080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49" r:id="rId2"/>
    <p:sldLayoutId id="2147483703" r:id="rId3"/>
    <p:sldLayoutId id="2147483702" r:id="rId4"/>
    <p:sldLayoutId id="2147483704" r:id="rId5"/>
    <p:sldLayoutId id="2147483655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cap="none" baseline="0">
          <a:solidFill>
            <a:srgbClr val="0F0F55"/>
          </a:solidFill>
          <a:latin typeface="Aptos" panose="020B0004020202020204" pitchFamily="34" charset="0"/>
          <a:ea typeface="+mj-ea"/>
          <a:cs typeface="Poppins SemiBold" panose="000007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4BC20A-21FE-1C95-E4E5-EE3ED43541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178472" y="5643488"/>
            <a:ext cx="2013527" cy="121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1" y="347298"/>
            <a:ext cx="10571998" cy="68787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here to add title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34" y="6041362"/>
            <a:ext cx="8454465" cy="4905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aseline="0">
                <a:solidFill>
                  <a:schemeClr val="tx1"/>
                </a:solidFill>
                <a:latin typeface="Open Sans" charset="0"/>
              </a:defRPr>
            </a:lvl1pPr>
          </a:lstStyle>
          <a:p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11382000" y="6726194"/>
            <a:ext cx="810000" cy="131806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-2589" y="1200150"/>
            <a:ext cx="609455" cy="48174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AFB2AB3-142C-6E47-AAB6-ED694BA82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Aptos Black" panose="020B0004020202020204" pitchFamily="34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6F08CA4B-1EEA-084D-E6BC-8A4F5CE1281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02138" y="6066405"/>
            <a:ext cx="1893699" cy="52979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709" r:id="rId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 cap="none" baseline="0">
          <a:solidFill>
            <a:srgbClr val="0F0F55"/>
          </a:solidFill>
          <a:latin typeface="+mn-lt"/>
          <a:ea typeface="+mj-ea"/>
          <a:cs typeface="Poppins SemiBold" panose="00000700000000000000" pitchFamily="2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4F68DC82-CB6C-650D-0ED3-1EF4CA99D7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011019" y="5542488"/>
            <a:ext cx="2180981" cy="131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34" y="6041362"/>
            <a:ext cx="8454465" cy="49059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aseline="0">
                <a:solidFill>
                  <a:schemeClr val="tx1"/>
                </a:solidFill>
                <a:latin typeface="Open Sans" charset="0"/>
              </a:defRPr>
            </a:lvl1pPr>
          </a:lstStyle>
          <a:p>
            <a:endParaRPr lang="en-US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6F08CA4B-1EEA-084D-E6BC-8A4F5CE1281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02138" y="6066405"/>
            <a:ext cx="1893699" cy="52979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36042A-8D32-BAD2-07FE-0664B7D40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1" y="347298"/>
            <a:ext cx="10571998" cy="68787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here to add title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70B189-576D-A9ED-2851-DDEA4C8C01C2}"/>
              </a:ext>
            </a:extLst>
          </p:cNvPr>
          <p:cNvSpPr/>
          <p:nvPr userDrawn="1"/>
        </p:nvSpPr>
        <p:spPr>
          <a:xfrm>
            <a:off x="-2589" y="1200150"/>
            <a:ext cx="609455" cy="48174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F7824E-6A7A-DBD8-57C2-77336A03D3D9}"/>
              </a:ext>
            </a:extLst>
          </p:cNvPr>
          <p:cNvSpPr/>
          <p:nvPr userDrawn="1"/>
        </p:nvSpPr>
        <p:spPr>
          <a:xfrm>
            <a:off x="11382000" y="6726194"/>
            <a:ext cx="810000" cy="131806"/>
          </a:xfrm>
          <a:prstGeom prst="rect">
            <a:avLst/>
          </a:prstGeom>
          <a:solidFill>
            <a:srgbClr val="0F0F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0" i="0">
                <a:latin typeface="Open Sans" panose="020B0606030504020204" pitchFamily="34" charset="0"/>
              </a:rPr>
              <a:t> 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DF8B062-A18C-CD16-D232-BC948484AB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7124" y="6161187"/>
            <a:ext cx="1062155" cy="490599"/>
          </a:xfrm>
          <a:prstGeom prst="rect">
            <a:avLst/>
          </a:prstGeom>
        </p:spPr>
        <p:txBody>
          <a:bodyPr/>
          <a:lstStyle>
            <a:lvl1pPr algn="r">
              <a:defRPr sz="2800" b="1" i="0" baseline="0">
                <a:latin typeface="Aptos Black" panose="020B0004020202020204" pitchFamily="34" charset="0"/>
                <a:cs typeface="Poppins SemiBold" panose="00000700000000000000" pitchFamily="2" charset="0"/>
              </a:defRPr>
            </a:lvl1pPr>
          </a:lstStyle>
          <a:p>
            <a:fld id="{EE564337-EC0D-514C-8926-9471E1A66B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64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 cap="none" baseline="0">
          <a:solidFill>
            <a:srgbClr val="002060"/>
          </a:solidFill>
          <a:latin typeface="Aptos Black" panose="020B0004020202020204" pitchFamily="34" charset="0"/>
          <a:ea typeface="+mj-ea"/>
          <a:cs typeface="Poppins SemiBold" panose="00000700000000000000" pitchFamily="2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 baseline="0">
          <a:solidFill>
            <a:schemeClr val="tx1"/>
          </a:solidFill>
          <a:effectLst/>
          <a:latin typeface="Open Sans" charset="0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75B87E-92F6-864F-4BB0-2149E12C30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0C5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397A0CC-F786-D711-71BF-E8D7938C53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1676" y="2794926"/>
            <a:ext cx="8493125" cy="850413"/>
          </a:xfrm>
        </p:spPr>
        <p:txBody>
          <a:bodyPr wrap="square"/>
          <a:lstStyle/>
          <a:p>
            <a:pPr>
              <a:spcAft>
                <a:spcPts val="1000"/>
              </a:spcAft>
            </a:pPr>
            <a:r>
              <a:rPr sz="4000" b="1">
                <a:solidFill>
                  <a:srgbClr val="FFFFFF"/>
                </a:solidFill>
                <a:latin typeface="Poppins"/>
              </a:rPr>
              <a:t>Enabling systemic change</a:t>
            </a:r>
          </a:p>
        </p:txBody>
      </p:sp>
      <p:pic>
        <p:nvPicPr>
          <p:cNvPr id="9" name="Picture 8" descr="A logo with a blue and white sun&#10;&#10;Description automatically generated">
            <a:extLst>
              <a:ext uri="{FF2B5EF4-FFF2-40B4-BE49-F238E27FC236}">
                <a16:creationId xmlns:a16="http://schemas.microsoft.com/office/drawing/2014/main" id="{09BD4AB3-E89A-0657-78B3-7D68ED7FFF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27" y="-1378729"/>
            <a:ext cx="3490993" cy="3490993"/>
          </a:xfrm>
          <a:prstGeom prst="rect">
            <a:avLst/>
          </a:prstGeom>
        </p:spPr>
      </p:pic>
      <p:pic>
        <p:nvPicPr>
          <p:cNvPr id="13" name="Picture 12" descr="A blue and green dotted wave&#10;&#10;Description automatically generated">
            <a:extLst>
              <a:ext uri="{FF2B5EF4-FFF2-40B4-BE49-F238E27FC236}">
                <a16:creationId xmlns:a16="http://schemas.microsoft.com/office/drawing/2014/main" id="{97C6511E-6114-1FFA-C1F3-8DF829030F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52" y="1691639"/>
            <a:ext cx="5162975" cy="5162975"/>
          </a:xfrm>
          <a:prstGeom prst="rect">
            <a:avLst/>
          </a:prstGeom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E6B28B1-DBAC-556F-EF19-7FBA8719EA6A}"/>
              </a:ext>
            </a:extLst>
          </p:cNvPr>
          <p:cNvSpPr>
            <a:spLocks noGrp="1"/>
          </p:cNvSpPr>
          <p:nvPr/>
        </p:nvSpPr>
        <p:spPr>
          <a:xfrm>
            <a:off x="1111676" y="4255248"/>
            <a:ext cx="8492456" cy="700705"/>
          </a:xfrm>
          <a:prstGeom prst="rect">
            <a:avLst/>
          </a:prstGeom>
          <a:ln>
            <a:noFill/>
          </a:ln>
        </p:spPr>
        <p:txBody>
          <a:bodyPr wrap="square" lIns="0" tIns="45720" rIns="91440" bIns="45720"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1" i="0" kern="1200" cap="all" baseline="0">
                <a:solidFill>
                  <a:srgbClr val="0F0F55"/>
                </a:solidFill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r>
              <a:rPr sz="1600">
                <a:solidFill>
                  <a:srgbClr val="CCECFF"/>
                </a:solidFill>
                <a:latin typeface="Poppins"/>
              </a:rPr>
              <a:t>Day 2 Welcome Address  ·  8 September 2026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C60BBD7F-4CA2-9C67-AC34-E504BC7E28E1}"/>
              </a:ext>
            </a:extLst>
          </p:cNvPr>
          <p:cNvSpPr>
            <a:spLocks noGrp="1"/>
          </p:cNvSpPr>
          <p:nvPr/>
        </p:nvSpPr>
        <p:spPr>
          <a:xfrm>
            <a:off x="1111676" y="4875859"/>
            <a:ext cx="8492456" cy="700705"/>
          </a:xfrm>
          <a:prstGeom prst="rect">
            <a:avLst/>
          </a:prstGeom>
          <a:ln>
            <a:noFill/>
          </a:ln>
        </p:spPr>
        <p:txBody>
          <a:bodyPr wrap="square" lIns="0" tIns="45720" rIns="91440" bIns="45720"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1" i="0" kern="1200" cap="all" baseline="0">
                <a:solidFill>
                  <a:srgbClr val="0F0F55"/>
                </a:solidFill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r>
              <a:rPr sz="1600">
                <a:solidFill>
                  <a:srgbClr val="CCECFF"/>
                </a:solidFill>
                <a:latin typeface="Poppins"/>
              </a:rPr>
              <a:t>CoARA Conference 2026  ·  CNRS Auditorium, Paris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70775C90-4122-1608-4BE3-DBE0074EE86C}"/>
              </a:ext>
            </a:extLst>
          </p:cNvPr>
          <p:cNvSpPr>
            <a:spLocks noGrp="1"/>
          </p:cNvSpPr>
          <p:nvPr/>
        </p:nvSpPr>
        <p:spPr>
          <a:xfrm>
            <a:off x="1111676" y="5400966"/>
            <a:ext cx="8492456" cy="700705"/>
          </a:xfrm>
          <a:prstGeom prst="rect">
            <a:avLst/>
          </a:prstGeom>
          <a:ln>
            <a:noFill/>
          </a:ln>
        </p:spPr>
        <p:txBody>
          <a:bodyPr wrap="square" lIns="0" tIns="45720" rIns="91440" bIns="45720" anchor="t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1" i="0" kern="1200" cap="all" baseline="0">
                <a:solidFill>
                  <a:srgbClr val="0F0F55"/>
                </a:solidFill>
                <a:latin typeface="Poppins SemiBold" panose="00000700000000000000" pitchFamily="2" charset="0"/>
                <a:ea typeface="Open Sans" charset="0"/>
                <a:cs typeface="Poppins SemiBold" panose="000007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r>
              <a:rPr sz="1600">
                <a:solidFill>
                  <a:srgbClr val="FFFFFF"/>
                </a:solidFill>
                <a:latin typeface="Poppins"/>
              </a:rPr>
              <a:t>Dr Yensi Flores Bueso  ·  Global Young Academy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965500-8358-EE87-CBE6-B400E91D3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dirty="0" smtClean="0"/>
              <a:pPr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5B0E64-FB56-3AE6-9E99-3D039299A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71231"/>
            <a:ext cx="10571998" cy="1172299"/>
          </a:xfrm>
        </p:spPr>
        <p:txBody>
          <a:bodyPr wrap="square"/>
          <a:lstStyle/>
          <a:p>
            <a:pPr>
              <a:spcAft>
                <a:spcPts val="1000"/>
              </a:spcAft>
            </a:pPr>
            <a:r>
              <a:rPr sz="2800" b="1">
                <a:solidFill>
                  <a:srgbClr val="0F0F55"/>
                </a:solidFill>
                <a:latin typeface="Poppins"/>
              </a:rPr>
              <a:t>The mandate already exists</a:t>
            </a:r>
          </a:p>
        </p:txBody>
      </p:sp>
      <p:pic>
        <p:nvPicPr>
          <p:cNvPr id="7" name="Picture 6" descr="mandate_perceived_vs_desir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893" y="1294880"/>
            <a:ext cx="9584854" cy="4041648"/>
          </a:xfrm>
          <a:prstGeom prst="rect">
            <a:avLst/>
          </a:prstGeom>
        </p:spPr>
      </p:pic>
      <p:sp>
        <p:nvSpPr>
          <p:cNvPr id="8" name="SourceLine"/>
          <p:cNvSpPr txBox="1"/>
          <p:nvPr/>
        </p:nvSpPr>
        <p:spPr>
          <a:xfrm>
            <a:off x="810000" y="5435757"/>
            <a:ext cx="9584854" cy="52120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Aft>
                <a:spcPts val="0"/>
              </a:spcAft>
            </a:pPr>
            <a:r>
              <a:rPr sz="1200" dirty="0">
                <a:solidFill>
                  <a:srgbClr val="7A7A92"/>
                </a:solidFill>
                <a:latin typeface="Poppins"/>
              </a:rPr>
              <a:t>Helmholtz Open Science Office researcher survey, n = 1,145, 18 centres, 2025 — unpublished. Criteria framework adapted from Lim BH, D'Ippoliti C, Dominik M et al. (2025).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639CD-0502-9906-E1FC-53484EB31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1874519"/>
            <a:ext cx="10149840" cy="2194560"/>
          </a:xfrm>
        </p:spPr>
        <p:txBody>
          <a:bodyPr wrap="square">
            <a:noAutofit/>
          </a:bodyPr>
          <a:lstStyle/>
          <a:p>
            <a:pPr>
              <a:spcAft>
                <a:spcPts val="200"/>
              </a:spcAft>
            </a:pPr>
            <a:r>
              <a:rPr sz="3200" b="1">
                <a:solidFill>
                  <a:srgbClr val="FFFFFF"/>
                </a:solidFill>
                <a:latin typeface="Poppins"/>
              </a:rPr>
              <a:t>Four enablers.</a:t>
            </a:r>
          </a:p>
          <a:p>
            <a:pPr>
              <a:spcAft>
                <a:spcPts val="200"/>
              </a:spcAft>
            </a:pPr>
            <a:r>
              <a:rPr sz="3200" b="1">
                <a:solidFill>
                  <a:srgbClr val="FFFFFF"/>
                </a:solidFill>
                <a:latin typeface="Poppins"/>
              </a:rPr>
              <a:t>Each exists somewhere.</a:t>
            </a:r>
          </a:p>
          <a:p>
            <a:pPr>
              <a:spcAft>
                <a:spcPts val="200"/>
              </a:spcAft>
            </a:pPr>
            <a:r>
              <a:rPr sz="3200" b="1">
                <a:solidFill>
                  <a:srgbClr val="FFFFFF"/>
                </a:solidFill>
                <a:latin typeface="Poppins"/>
              </a:rPr>
              <a:t>None exists everywhere.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49480D-72AA-D0DD-1C91-9B9C80500C53}"/>
              </a:ext>
            </a:extLst>
          </p:cNvPr>
          <p:cNvSpPr txBox="1"/>
          <p:nvPr/>
        </p:nvSpPr>
        <p:spPr>
          <a:xfrm>
            <a:off x="1005840" y="4224528"/>
            <a:ext cx="10149840" cy="5486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</a:pPr>
            <a:r>
              <a:rPr sz="1800">
                <a:solidFill>
                  <a:srgbClr val="0F0F55"/>
                </a:solidFill>
                <a:latin typeface="Poppins"/>
              </a:rPr>
              <a:t>Closing that gap is what the next phase is for.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965500-8358-EE87-CBE6-B400E91D3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dirty="0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5B0E64-FB56-3AE6-9E99-3D039299A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71231"/>
            <a:ext cx="10571998" cy="1172299"/>
          </a:xfrm>
        </p:spPr>
        <p:txBody>
          <a:bodyPr wrap="square"/>
          <a:lstStyle/>
          <a:p>
            <a:pPr>
              <a:spcAft>
                <a:spcPts val="1000"/>
              </a:spcAft>
            </a:pPr>
            <a:r>
              <a:rPr sz="2600" b="1" dirty="0">
                <a:solidFill>
                  <a:srgbClr val="0F0F55"/>
                </a:solidFill>
                <a:latin typeface="Poppins"/>
              </a:rPr>
              <a:t>Enabler 1 </a:t>
            </a:r>
            <a:r>
              <a:rPr lang="en-IE" sz="2600" b="1" dirty="0">
                <a:solidFill>
                  <a:srgbClr val="0F0F55"/>
                </a:solidFill>
                <a:latin typeface="Poppins"/>
              </a:rPr>
              <a:t>:</a:t>
            </a:r>
            <a:r>
              <a:rPr sz="2600" b="1" dirty="0">
                <a:solidFill>
                  <a:srgbClr val="0F0F55"/>
                </a:solidFill>
                <a:latin typeface="Poppins"/>
              </a:rPr>
              <a:t> What we can see, and what we cannot</a:t>
            </a:r>
          </a:p>
        </p:txBody>
      </p:sp>
      <p:pic>
        <p:nvPicPr>
          <p:cNvPr id="7" name="Picture 6" descr="fig_what_we_can_see.png"/>
          <p:cNvPicPr>
            <a:picLocks noChangeAspect="1"/>
          </p:cNvPicPr>
          <p:nvPr/>
        </p:nvPicPr>
        <p:blipFill>
          <a:blip r:embed="rId3"/>
          <a:srcRect r="17287" b="9313"/>
          <a:stretch>
            <a:fillRect/>
          </a:stretch>
        </p:blipFill>
        <p:spPr>
          <a:xfrm>
            <a:off x="2125380" y="1374977"/>
            <a:ext cx="7356245" cy="3731595"/>
          </a:xfrm>
          <a:prstGeom prst="rect">
            <a:avLst/>
          </a:prstGeom>
        </p:spPr>
      </p:pic>
      <p:sp>
        <p:nvSpPr>
          <p:cNvPr id="8" name="SourceLine"/>
          <p:cNvSpPr txBox="1"/>
          <p:nvPr/>
        </p:nvSpPr>
        <p:spPr>
          <a:xfrm>
            <a:off x="810000" y="5221224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Aft>
                <a:spcPts val="0"/>
              </a:spcAft>
            </a:pPr>
            <a:r>
              <a:rPr sz="1200">
                <a:solidFill>
                  <a:srgbClr val="7A7A92"/>
                </a:solidFill>
                <a:latin typeface="Poppins"/>
              </a:rPr>
              <a:t>Signatory and action-plan figures: coara.org. Self-assessment toolkit: CoARA Working Group TIER. Action-plan analysis at scale: Chavalarias (CNRS) and Stroobants, this conference, 8 September 2026.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965500-8358-EE87-CBE6-B400E91D3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dirty="0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5B0E64-FB56-3AE6-9E99-3D039299A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71231"/>
            <a:ext cx="10571998" cy="1172299"/>
          </a:xfrm>
        </p:spPr>
        <p:txBody>
          <a:bodyPr wrap="square"/>
          <a:lstStyle/>
          <a:p>
            <a:pPr>
              <a:spcAft>
                <a:spcPts val="1000"/>
              </a:spcAft>
            </a:pPr>
            <a:r>
              <a:rPr sz="2600" b="1" dirty="0">
                <a:solidFill>
                  <a:srgbClr val="0F0F55"/>
                </a:solidFill>
                <a:latin typeface="Poppins"/>
              </a:rPr>
              <a:t>Enabler 2 </a:t>
            </a:r>
            <a:r>
              <a:rPr lang="en-IE" sz="2600" b="1" dirty="0">
                <a:solidFill>
                  <a:srgbClr val="0F0F55"/>
                </a:solidFill>
                <a:latin typeface="Poppins"/>
              </a:rPr>
              <a:t>: Where </a:t>
            </a:r>
            <a:r>
              <a:rPr sz="2600" b="1" dirty="0">
                <a:solidFill>
                  <a:srgbClr val="0F0F55"/>
                </a:solidFill>
                <a:latin typeface="Poppins"/>
              </a:rPr>
              <a:t>commitments</a:t>
            </a:r>
            <a:r>
              <a:rPr lang="en-IE" sz="2600" b="1" dirty="0">
                <a:solidFill>
                  <a:srgbClr val="0F0F55"/>
                </a:solidFill>
                <a:latin typeface="Poppins"/>
              </a:rPr>
              <a:t> start</a:t>
            </a:r>
            <a:endParaRPr sz="2600" b="1" dirty="0">
              <a:solidFill>
                <a:srgbClr val="0F0F55"/>
              </a:solidFill>
              <a:latin typeface="Poppins"/>
            </a:endParaRPr>
          </a:p>
        </p:txBody>
      </p:sp>
      <p:pic>
        <p:nvPicPr>
          <p:cNvPr id="7" name="Picture 6" descr="fig_where_commitments_s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325" y="1181444"/>
            <a:ext cx="8312069" cy="4114800"/>
          </a:xfrm>
          <a:prstGeom prst="rect">
            <a:avLst/>
          </a:prstGeom>
        </p:spPr>
      </p:pic>
      <p:sp>
        <p:nvSpPr>
          <p:cNvPr id="8" name="SourceLine"/>
          <p:cNvSpPr txBox="1"/>
          <p:nvPr/>
        </p:nvSpPr>
        <p:spPr>
          <a:xfrm>
            <a:off x="810000" y="5468112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Aft>
                <a:spcPts val="0"/>
              </a:spcAft>
            </a:pPr>
            <a:r>
              <a:rPr sz="1200" dirty="0">
                <a:solidFill>
                  <a:srgbClr val="7A7A92"/>
                </a:solidFill>
                <a:latin typeface="Poppins"/>
              </a:rPr>
              <a:t>Narrative-CV finding: CoARA TIER Working Group survey, n = 1,682, presented at the MCAA stakeholder dialogue, Brussels, 14 July 2026</a:t>
            </a:r>
            <a:r>
              <a:rPr lang="en-IE" sz="1200" dirty="0">
                <a:solidFill>
                  <a:srgbClr val="7A7A92"/>
                </a:solidFill>
                <a:latin typeface="Poppins"/>
              </a:rPr>
              <a:t>;</a:t>
            </a:r>
            <a:r>
              <a:rPr sz="1200" dirty="0">
                <a:solidFill>
                  <a:srgbClr val="7A7A92"/>
                </a:solidFill>
                <a:latin typeface="Poppins"/>
              </a:rPr>
              <a:t> unpublished. Data-layer example: Helmholtz Open Science Office.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965500-8358-EE87-CBE6-B400E91D3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dirty="0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5B0E64-FB56-3AE6-9E99-3D039299A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71231"/>
            <a:ext cx="10571998" cy="1172299"/>
          </a:xfrm>
        </p:spPr>
        <p:txBody>
          <a:bodyPr wrap="square"/>
          <a:lstStyle/>
          <a:p>
            <a:pPr>
              <a:spcAft>
                <a:spcPts val="1000"/>
              </a:spcAft>
            </a:pPr>
            <a:r>
              <a:rPr sz="2600" b="1">
                <a:solidFill>
                  <a:srgbClr val="0F0F55"/>
                </a:solidFill>
                <a:latin typeface="Poppins"/>
              </a:rPr>
              <a:t>… and reform, as we practise it, adds</a:t>
            </a:r>
          </a:p>
        </p:txBody>
      </p:sp>
      <p:pic>
        <p:nvPicPr>
          <p:cNvPr id="7" name="Picture 6" descr="fig_substitution_vs_accumulation.png"/>
          <p:cNvPicPr>
            <a:picLocks noChangeAspect="1"/>
          </p:cNvPicPr>
          <p:nvPr/>
        </p:nvPicPr>
        <p:blipFill>
          <a:blip r:embed="rId3"/>
          <a:srcRect l="2450" b="3607"/>
          <a:stretch>
            <a:fillRect/>
          </a:stretch>
        </p:blipFill>
        <p:spPr>
          <a:xfrm>
            <a:off x="2239755" y="1264105"/>
            <a:ext cx="7473210" cy="4010423"/>
          </a:xfrm>
          <a:prstGeom prst="rect">
            <a:avLst/>
          </a:prstGeom>
        </p:spPr>
      </p:pic>
      <p:sp>
        <p:nvSpPr>
          <p:cNvPr id="8" name="SourceLine"/>
          <p:cNvSpPr txBox="1"/>
          <p:nvPr/>
        </p:nvSpPr>
        <p:spPr>
          <a:xfrm>
            <a:off x="810000" y="5504688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Aft>
                <a:spcPts val="0"/>
              </a:spcAft>
            </a:pPr>
            <a:r>
              <a:rPr sz="1200" dirty="0">
                <a:solidFill>
                  <a:srgbClr val="7A7A92"/>
                </a:solidFill>
                <a:latin typeface="Poppins"/>
              </a:rPr>
              <a:t>Preliminary analysis of the dataset behind Lim BH, D'Ippoliti C, Dominik M et al. (2025) Regional and institutional trends in assessment for academic promotion. Nature 638:459–468</a:t>
            </a:r>
            <a:r>
              <a:rPr lang="en-IE" sz="1200" dirty="0">
                <a:solidFill>
                  <a:srgbClr val="7A7A92"/>
                </a:solidFill>
                <a:latin typeface="Poppins"/>
              </a:rPr>
              <a:t>;</a:t>
            </a:r>
            <a:r>
              <a:rPr sz="1200" dirty="0">
                <a:solidFill>
                  <a:srgbClr val="7A7A92"/>
                </a:solidFill>
                <a:latin typeface="Poppins"/>
              </a:rPr>
              <a:t> not yet </a:t>
            </a:r>
            <a:r>
              <a:rPr lang="en-IE" sz="1200" dirty="0">
                <a:solidFill>
                  <a:srgbClr val="7A7A92"/>
                </a:solidFill>
                <a:latin typeface="Poppins"/>
              </a:rPr>
              <a:t>peer-reviewed</a:t>
            </a:r>
            <a:r>
              <a:rPr sz="1200" dirty="0">
                <a:solidFill>
                  <a:srgbClr val="7A7A92"/>
                </a:solidFill>
                <a:latin typeface="Poppins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965500-8358-EE87-CBE6-B400E91D3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dirty="0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5B0E64-FB56-3AE6-9E99-3D039299A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71231"/>
            <a:ext cx="10571998" cy="1172299"/>
          </a:xfrm>
        </p:spPr>
        <p:txBody>
          <a:bodyPr wrap="square"/>
          <a:lstStyle/>
          <a:p>
            <a:pPr>
              <a:spcAft>
                <a:spcPts val="1000"/>
              </a:spcAft>
            </a:pPr>
            <a:r>
              <a:rPr sz="2500" b="1" dirty="0">
                <a:solidFill>
                  <a:srgbClr val="0F0F55"/>
                </a:solidFill>
                <a:latin typeface="Poppins"/>
              </a:rPr>
              <a:t>Enabler 3</a:t>
            </a:r>
            <a:r>
              <a:rPr lang="en-IE" sz="2500" b="1" dirty="0">
                <a:solidFill>
                  <a:srgbClr val="0F0F55"/>
                </a:solidFill>
                <a:latin typeface="Poppins"/>
              </a:rPr>
              <a:t>:</a:t>
            </a:r>
            <a:r>
              <a:rPr sz="2500" b="1" dirty="0">
                <a:solidFill>
                  <a:srgbClr val="0F0F55"/>
                </a:solidFill>
                <a:latin typeface="Poppins"/>
              </a:rPr>
              <a:t> What researchers are actually asking for</a:t>
            </a:r>
          </a:p>
        </p:txBody>
      </p:sp>
      <p:pic>
        <p:nvPicPr>
          <p:cNvPr id="7" name="Picture 6" descr="local_vs_global.png"/>
          <p:cNvPicPr>
            <a:picLocks noChangeAspect="1"/>
          </p:cNvPicPr>
          <p:nvPr/>
        </p:nvPicPr>
        <p:blipFill>
          <a:blip r:embed="rId3"/>
          <a:srcRect l="3744" r="3994" b="11365"/>
          <a:stretch>
            <a:fillRect/>
          </a:stretch>
        </p:blipFill>
        <p:spPr>
          <a:xfrm>
            <a:off x="1733208" y="1458776"/>
            <a:ext cx="8398934" cy="3630958"/>
          </a:xfrm>
          <a:prstGeom prst="rect">
            <a:avLst/>
          </a:prstGeom>
        </p:spPr>
      </p:pic>
      <p:sp>
        <p:nvSpPr>
          <p:cNvPr id="2" name="Reference">
            <a:extLst>
              <a:ext uri="{FF2B5EF4-FFF2-40B4-BE49-F238E27FC236}">
                <a16:creationId xmlns:a16="http://schemas.microsoft.com/office/drawing/2014/main" id="{6732800C-F950-537C-5008-B267A55713B2}"/>
              </a:ext>
            </a:extLst>
          </p:cNvPr>
          <p:cNvSpPr txBox="1"/>
          <p:nvPr/>
        </p:nvSpPr>
        <p:spPr>
          <a:xfrm>
            <a:off x="888999" y="5363737"/>
            <a:ext cx="9243143" cy="50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Overflow="overflow" vert="horz" wrap="square" rtlCol="0" anchor="t" anchorCtr="0">
            <a:noAutofit/>
          </a:bodyPr>
          <a:lstStyle/>
          <a:p>
            <a:r>
              <a:rPr lang="en-IE" sz="1400" dirty="0">
                <a:solidFill>
                  <a:srgbClr val="808080"/>
                </a:solidFill>
                <a:latin typeface="Calibri"/>
                <a:cs typeface="Calibri"/>
              </a:rPr>
              <a:t>Multiple choice, so responses total more than 100%.  MCAA survey, N = 622; adapted from presentation at “Rethinking Research Assessment: A Global Strategic Dialogue” meeting. Beijing, June 2026.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965500-8358-EE87-CBE6-B400E91D3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dirty="0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5B0E64-FB56-3AE6-9E99-3D039299A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71231"/>
            <a:ext cx="10571998" cy="1172299"/>
          </a:xfrm>
        </p:spPr>
        <p:txBody>
          <a:bodyPr wrap="square"/>
          <a:lstStyle/>
          <a:p>
            <a:pPr>
              <a:spcAft>
                <a:spcPts val="1000"/>
              </a:spcAft>
            </a:pPr>
            <a:r>
              <a:rPr sz="2500" b="1">
                <a:solidFill>
                  <a:srgbClr val="0F0F55"/>
                </a:solidFill>
                <a:latin typeface="Poppins"/>
              </a:rPr>
              <a:t>… and why it cannot simply be our template</a:t>
            </a:r>
          </a:p>
        </p:txBody>
      </p:sp>
      <p:pic>
        <p:nvPicPr>
          <p:cNvPr id="7" name="Picture 6" descr="north_south_divide_coar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744" y="1183990"/>
            <a:ext cx="8043152" cy="4133087"/>
          </a:xfrm>
          <a:prstGeom prst="rect">
            <a:avLst/>
          </a:prstGeom>
        </p:spPr>
      </p:pic>
      <p:sp>
        <p:nvSpPr>
          <p:cNvPr id="8" name="SourceLine"/>
          <p:cNvSpPr txBox="1"/>
          <p:nvPr/>
        </p:nvSpPr>
        <p:spPr>
          <a:xfrm>
            <a:off x="822960" y="5632704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Aft>
                <a:spcPts val="0"/>
              </a:spcAft>
            </a:pPr>
            <a:r>
              <a:rPr sz="1200" dirty="0">
                <a:solidFill>
                  <a:srgbClr val="7A7A92"/>
                </a:solidFill>
                <a:latin typeface="Poppins"/>
              </a:rPr>
              <a:t>Lim BH, D'Ippoliti C, Dominik M et al. (2025) Regional and institutional trends in assessment for academic promotion. Nature 638:459–468. Analysis set: 531 policies; unweighted policy-level prevalence.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965500-8358-EE87-CBE6-B400E91D3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dirty="0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5B0E64-FB56-3AE6-9E99-3D039299A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71231"/>
            <a:ext cx="10571998" cy="1172299"/>
          </a:xfrm>
        </p:spPr>
        <p:txBody>
          <a:bodyPr wrap="square"/>
          <a:lstStyle/>
          <a:p>
            <a:pPr>
              <a:spcAft>
                <a:spcPts val="1000"/>
              </a:spcAft>
            </a:pPr>
            <a:r>
              <a:rPr sz="2600" b="1" dirty="0">
                <a:solidFill>
                  <a:srgbClr val="0F0F55"/>
                </a:solidFill>
                <a:latin typeface="Poppins"/>
              </a:rPr>
              <a:t>Enabler 4 </a:t>
            </a:r>
            <a:r>
              <a:rPr lang="en-IE" sz="2600" b="1" dirty="0">
                <a:solidFill>
                  <a:srgbClr val="0F0F55"/>
                </a:solidFill>
                <a:latin typeface="Poppins"/>
              </a:rPr>
              <a:t>:</a:t>
            </a:r>
            <a:r>
              <a:rPr sz="2600" b="1" dirty="0">
                <a:solidFill>
                  <a:srgbClr val="0F0F55"/>
                </a:solidFill>
                <a:latin typeface="Poppins"/>
              </a:rPr>
              <a:t> Five reform waves</a:t>
            </a:r>
          </a:p>
        </p:txBody>
      </p:sp>
      <p:pic>
        <p:nvPicPr>
          <p:cNvPr id="7" name="Picture 6" descr="fig_four_waves.png"/>
          <p:cNvPicPr>
            <a:picLocks noChangeAspect="1"/>
          </p:cNvPicPr>
          <p:nvPr/>
        </p:nvPicPr>
        <p:blipFill>
          <a:blip r:embed="rId3"/>
          <a:srcRect t="12190" b="14091"/>
          <a:stretch>
            <a:fillRect/>
          </a:stretch>
        </p:blipFill>
        <p:spPr>
          <a:xfrm>
            <a:off x="1021128" y="1649965"/>
            <a:ext cx="9703695" cy="2965979"/>
          </a:xfrm>
          <a:prstGeom prst="rect">
            <a:avLst/>
          </a:prstGeom>
        </p:spPr>
      </p:pic>
      <p:sp>
        <p:nvSpPr>
          <p:cNvPr id="8" name="SourceLine"/>
          <p:cNvSpPr txBox="1"/>
          <p:nvPr/>
        </p:nvSpPr>
        <p:spPr>
          <a:xfrm>
            <a:off x="810000" y="5266009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Aft>
                <a:spcPts val="0"/>
              </a:spcAft>
            </a:pPr>
            <a:r>
              <a:rPr sz="1200" dirty="0">
                <a:solidFill>
                  <a:srgbClr val="7A7A92"/>
                </a:solidFill>
                <a:latin typeface="Poppins"/>
              </a:rPr>
              <a:t>DORA: ASCB Annual Meeting, San Francisco, 2012 (sfdora.org). FOLEC: clacso.org/folec. China: NSFC Department of Interdisciplinary Sciences, 2020. CoARA: Agreement on Reforming Research Assessment, 2022. GRC: 11 Dimensions of RRA, 2024.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965500-8358-EE87-CBE6-B400E91D3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dirty="0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5B0E64-FB56-3AE6-9E99-3D039299A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71231"/>
            <a:ext cx="10571998" cy="1172299"/>
          </a:xfrm>
        </p:spPr>
        <p:txBody>
          <a:bodyPr wrap="square"/>
          <a:lstStyle/>
          <a:p>
            <a:pPr>
              <a:spcAft>
                <a:spcPts val="1000"/>
              </a:spcAft>
            </a:pPr>
            <a:r>
              <a:rPr sz="2800" b="1" dirty="0">
                <a:solidFill>
                  <a:srgbClr val="0F0F55"/>
                </a:solidFill>
                <a:latin typeface="Poppins"/>
              </a:rPr>
              <a:t>The test </a:t>
            </a:r>
            <a:r>
              <a:rPr lang="en-IE" sz="2800" b="1" dirty="0">
                <a:solidFill>
                  <a:srgbClr val="0F0F55"/>
                </a:solidFill>
                <a:latin typeface="Poppins"/>
              </a:rPr>
              <a:t>:</a:t>
            </a:r>
            <a:r>
              <a:rPr sz="2800" b="1" dirty="0">
                <a:solidFill>
                  <a:srgbClr val="0F0F55"/>
                </a:solidFill>
                <a:latin typeface="Poppins"/>
              </a:rPr>
              <a:t> </a:t>
            </a:r>
            <a:r>
              <a:rPr lang="en-IE" sz="2800" b="1" dirty="0">
                <a:solidFill>
                  <a:srgbClr val="0F0F55"/>
                </a:solidFill>
                <a:latin typeface="Poppins"/>
              </a:rPr>
              <a:t>nine</a:t>
            </a:r>
            <a:r>
              <a:rPr sz="2800" b="1" dirty="0">
                <a:solidFill>
                  <a:srgbClr val="0F0F55"/>
                </a:solidFill>
                <a:latin typeface="Poppins"/>
              </a:rPr>
              <a:t> funders, one year, one researcher</a:t>
            </a:r>
          </a:p>
        </p:txBody>
      </p:sp>
      <p:pic>
        <p:nvPicPr>
          <p:cNvPr id="7" name="Picture 6" descr="fig_the_interval.png"/>
          <p:cNvPicPr>
            <a:picLocks noChangeAspect="1"/>
          </p:cNvPicPr>
          <p:nvPr/>
        </p:nvPicPr>
        <p:blipFill>
          <a:blip r:embed="rId3"/>
          <a:srcRect t="6205" b="9282"/>
          <a:stretch>
            <a:fillRect/>
          </a:stretch>
        </p:blipFill>
        <p:spPr>
          <a:xfrm>
            <a:off x="1607755" y="1420814"/>
            <a:ext cx="8976488" cy="2972702"/>
          </a:xfrm>
          <a:prstGeom prst="rect">
            <a:avLst/>
          </a:prstGeom>
        </p:spPr>
      </p:pic>
      <p:sp>
        <p:nvSpPr>
          <p:cNvPr id="8" name="SourceLine"/>
          <p:cNvSpPr txBox="1"/>
          <p:nvPr/>
        </p:nvSpPr>
        <p:spPr>
          <a:xfrm>
            <a:off x="1049278" y="5639980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Aft>
                <a:spcPts val="0"/>
              </a:spcAft>
            </a:pPr>
            <a:r>
              <a:rPr sz="1200" dirty="0">
                <a:solidFill>
                  <a:srgbClr val="7A7A92"/>
                </a:solidFill>
                <a:latin typeface="Poppins"/>
              </a:rPr>
              <a:t>Requirements and quotation taken from the 2026 call documents of the five schemes shown.</a:t>
            </a:r>
          </a:p>
        </p:txBody>
      </p:sp>
      <p:sp>
        <p:nvSpPr>
          <p:cNvPr id="9" name="QuoteBox"/>
          <p:cNvSpPr/>
          <p:nvPr/>
        </p:nvSpPr>
        <p:spPr>
          <a:xfrm>
            <a:off x="1252728" y="4718304"/>
            <a:ext cx="9692640" cy="786384"/>
          </a:xfrm>
          <a:prstGeom prst="roundRect">
            <a:avLst/>
          </a:prstGeom>
          <a:solidFill>
            <a:srgbClr val="FBF3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36576" rIns="137160" bIns="36576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sz="1500" b="1" dirty="0">
                <a:solidFill>
                  <a:srgbClr val="C97E14"/>
                </a:solidFill>
                <a:latin typeface="Poppins"/>
              </a:rPr>
              <a:t>“…lead author, first author, and publications in journals being the main gauge of success”</a:t>
            </a:r>
          </a:p>
          <a:p>
            <a:pPr algn="ctr"/>
            <a:r>
              <a:rPr sz="1100" dirty="0">
                <a:solidFill>
                  <a:srgbClr val="2B2B3F"/>
                </a:solidFill>
                <a:latin typeface="Poppins"/>
              </a:rPr>
              <a:t>— one of the five, in a 2026 call document, on what you must explain if you differ from it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965500-8358-EE87-CBE6-B400E91D3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64337-EC0D-514C-8926-9471E1A66B46}" type="slidenum">
              <a:rPr lang="en-US" dirty="0" smtClean="0"/>
              <a:pPr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5B0E64-FB56-3AE6-9E99-3D039299A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71231"/>
            <a:ext cx="10571998" cy="1172299"/>
          </a:xfrm>
        </p:spPr>
        <p:txBody>
          <a:bodyPr wrap="square"/>
          <a:lstStyle/>
          <a:p>
            <a:pPr>
              <a:spcAft>
                <a:spcPts val="1000"/>
              </a:spcAft>
            </a:pPr>
            <a:r>
              <a:rPr sz="2800" b="1">
                <a:solidFill>
                  <a:srgbClr val="0F0F55"/>
                </a:solidFill>
                <a:latin typeface="Poppins"/>
              </a:rPr>
              <a:t>The reason I am optimistic</a:t>
            </a:r>
          </a:p>
        </p:txBody>
      </p:sp>
      <p:pic>
        <p:nvPicPr>
          <p:cNvPr id="7" name="Picture 6" descr="fig_the_interval.png"/>
          <p:cNvPicPr>
            <a:picLocks noChangeAspect="1"/>
          </p:cNvPicPr>
          <p:nvPr/>
        </p:nvPicPr>
        <p:blipFill>
          <a:blip r:embed="rId2"/>
          <a:srcRect t="6205" b="9282"/>
          <a:stretch>
            <a:fillRect/>
          </a:stretch>
        </p:blipFill>
        <p:spPr>
          <a:xfrm>
            <a:off x="1714328" y="1370484"/>
            <a:ext cx="8505379" cy="3145759"/>
          </a:xfrm>
          <a:prstGeom prst="rect">
            <a:avLst/>
          </a:prstGeom>
        </p:spPr>
      </p:pic>
      <p:sp>
        <p:nvSpPr>
          <p:cNvPr id="8" name="SourceLine"/>
          <p:cNvSpPr txBox="1"/>
          <p:nvPr/>
        </p:nvSpPr>
        <p:spPr>
          <a:xfrm>
            <a:off x="822960" y="5632704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spcAft>
                <a:spcPts val="0"/>
              </a:spcAft>
            </a:pPr>
            <a:r>
              <a:rPr sz="1200" dirty="0">
                <a:solidFill>
                  <a:srgbClr val="7A7A92"/>
                </a:solidFill>
                <a:latin typeface="Poppins"/>
              </a:rPr>
              <a:t>Helmholtz Open Science Office researcher survey, n = 1,145 across 18 centres, 2025 — unpublished; career-stage subsets as shown, per the EU Research Career Framework. Rank order only.</a:t>
            </a:r>
          </a:p>
        </p:txBody>
      </p:sp>
      <p:sp>
        <p:nvSpPr>
          <p:cNvPr id="9" name="ReadingBox"/>
          <p:cNvSpPr/>
          <p:nvPr/>
        </p:nvSpPr>
        <p:spPr>
          <a:xfrm>
            <a:off x="1249680" y="4786773"/>
            <a:ext cx="9692640" cy="40969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37160" tIns="36576" rIns="137160" bIns="36576" rtlCol="0" anchor="ctr">
            <a:noAutofit/>
          </a:bodyPr>
          <a:lstStyle/>
          <a:p>
            <a:pPr algn="ctr"/>
            <a:r>
              <a:rPr sz="1500" dirty="0">
                <a:solidFill>
                  <a:srgbClr val="0F0F55"/>
                </a:solidFill>
                <a:latin typeface="Poppins Medium" pitchFamily="2" charset="77"/>
                <a:cs typeface="Poppins Medium" pitchFamily="2" charset="77"/>
              </a:rPr>
              <a:t>The people arriving already want what</a:t>
            </a:r>
            <a:r>
              <a:rPr lang="en-IE" sz="1500" dirty="0">
                <a:solidFill>
                  <a:srgbClr val="0F0F55"/>
                </a:solidFill>
                <a:latin typeface="Poppins Medium" pitchFamily="2" charset="77"/>
                <a:cs typeface="Poppins Medium" pitchFamily="2" charset="77"/>
              </a:rPr>
              <a:t> CoARA stands for</a:t>
            </a:r>
            <a:endParaRPr sz="1500" dirty="0">
              <a:solidFill>
                <a:srgbClr val="0F0F55"/>
              </a:solidFill>
              <a:latin typeface="Poppins Medium" pitchFamily="2" charset="77"/>
              <a:cs typeface="Poppins Medium" pitchFamily="2" charset="7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AA3ECD-D212-2308-7872-8E03E520FFF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wrap="square"/>
          <a:lstStyle/>
          <a:p>
            <a:pPr>
              <a:spcAft>
                <a:spcPts val="1400"/>
              </a:spcAft>
            </a:pPr>
            <a:r>
              <a:rPr sz="2900" b="1" dirty="0">
                <a:solidFill>
                  <a:srgbClr val="0F0F55"/>
                </a:solidFill>
                <a:latin typeface="Poppins"/>
              </a:rPr>
              <a:t>We have proved that reform can be </a:t>
            </a:r>
            <a:r>
              <a:rPr lang="en-IE" sz="2900" b="1" dirty="0">
                <a:solidFill>
                  <a:srgbClr val="0F0F55"/>
                </a:solidFill>
                <a:latin typeface="Poppins"/>
              </a:rPr>
              <a:t>built</a:t>
            </a:r>
            <a:r>
              <a:rPr sz="2900" b="1" dirty="0">
                <a:solidFill>
                  <a:srgbClr val="0F0F55"/>
                </a:solidFill>
                <a:latin typeface="Poppins"/>
              </a:rPr>
              <a:t>.</a:t>
            </a:r>
            <a:endParaRPr lang="en-US" dirty="0"/>
          </a:p>
          <a:p>
            <a:pPr>
              <a:spcAft>
                <a:spcPts val="1400"/>
              </a:spcAft>
            </a:pPr>
            <a:r>
              <a:rPr sz="2900" b="1" dirty="0">
                <a:solidFill>
                  <a:srgbClr val="00B7F1"/>
                </a:solidFill>
                <a:latin typeface="Poppins"/>
              </a:rPr>
              <a:t>The question is whether it can be carried.</a:t>
            </a:r>
          </a:p>
          <a:p>
            <a:pPr>
              <a:lnSpc>
                <a:spcPct val="120000"/>
              </a:lnSpc>
              <a:spcAft>
                <a:spcPts val="1400"/>
              </a:spcAft>
            </a:pPr>
            <a:r>
              <a:rPr sz="1400" b="0" dirty="0">
                <a:solidFill>
                  <a:srgbClr val="2B2B3F"/>
                </a:solidFill>
                <a:latin typeface="Poppins"/>
              </a:rPr>
              <a:t>The instruments are being designed. Some of the partners we need are already in this room</a:t>
            </a:r>
            <a:r>
              <a:rPr lang="en-IE" sz="1400" b="0" dirty="0">
                <a:solidFill>
                  <a:srgbClr val="2B2B3F"/>
                </a:solidFill>
                <a:latin typeface="Poppins"/>
              </a:rPr>
              <a:t>: </a:t>
            </a:r>
            <a:r>
              <a:rPr sz="1400" b="0" dirty="0">
                <a:solidFill>
                  <a:srgbClr val="2B2B3F"/>
                </a:solidFill>
                <a:latin typeface="Poppins"/>
              </a:rPr>
              <a:t>DORA, FOLEC-CLACSO, the Global Research Council. Panel 2, is about the ones who are not.</a:t>
            </a: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Conception personnalisée">
  <a:themeElements>
    <a:clrScheme name="Science Europ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D2BF9"/>
      </a:accent1>
      <a:accent2>
        <a:srgbClr val="FF7B38"/>
      </a:accent2>
      <a:accent3>
        <a:srgbClr val="A5A5A5"/>
      </a:accent3>
      <a:accent4>
        <a:srgbClr val="FFA161"/>
      </a:accent4>
      <a:accent5>
        <a:srgbClr val="48B9FF"/>
      </a:accent5>
      <a:accent6>
        <a:srgbClr val="79EF43"/>
      </a:accent6>
      <a:hlink>
        <a:srgbClr val="0D28F9"/>
      </a:hlink>
      <a:folHlink>
        <a:srgbClr val="F73749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01-Template-PowerPoint.pptx" id="{36BBF9F6-8A6A-4FCD-9370-6E6FEA191B33}" vid="{E1B315BA-4AAE-4D5D-99F2-1E8175BC6372}"/>
    </a:ext>
  </a:extLst>
</a:theme>
</file>

<file path=ppt/theme/theme2.xml><?xml version="1.0" encoding="utf-8"?>
<a:theme xmlns:a="http://schemas.openxmlformats.org/drawingml/2006/main" name="Concis">
  <a:themeElements>
    <a:clrScheme name="Science Europe 1">
      <a:dk1>
        <a:srgbClr val="000000"/>
      </a:dk1>
      <a:lt1>
        <a:srgbClr val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ustom 1">
      <a:majorFont>
        <a:latin typeface="Poppins"/>
        <a:ea typeface=""/>
        <a:cs typeface=""/>
      </a:majorFont>
      <a:minorFont>
        <a:latin typeface="Aptos"/>
        <a:ea typeface=""/>
        <a:cs typeface="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01-Template-PowerPoint.pptx" id="{36BBF9F6-8A6A-4FCD-9370-6E6FEA191B33}" vid="{C9000AD6-237D-418E-80E6-B310E3187C3C}"/>
    </a:ext>
  </a:extLst>
</a:theme>
</file>

<file path=ppt/theme/theme3.xml><?xml version="1.0" encoding="utf-8"?>
<a:theme xmlns:a="http://schemas.openxmlformats.org/drawingml/2006/main" name="CoARA">
  <a:themeElements>
    <a:clrScheme name="Science Europe 1">
      <a:dk1>
        <a:srgbClr val="000000"/>
      </a:dk1>
      <a:lt1>
        <a:srgbClr val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01-Template-PowerPoint.pptx" id="{36BBF9F6-8A6A-4FCD-9370-6E6FEA191B33}" vid="{C9000AD6-237D-418E-80E6-B310E3187C3C}"/>
    </a:ext>
  </a:extLst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D78A8B8-3320-0044-92B5-07926D79BDF9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1fc155f0-9a56-4557-9488-d83fd9543b0d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de1aa4-7064-491a-8bfd-fb87df0acdab"/>
    <lcf76f155ced4ddcb4097134ff3c332f xmlns="f5da99a4-39c7-4b66-b282-f03d71f03843">
      <Terms xmlns="http://schemas.microsoft.com/office/infopath/2007/PartnerControls"/>
    </lcf76f155ced4ddcb4097134ff3c332f>
    <SharedWithUsers xmlns="02de1aa4-7064-491a-8bfd-fb87df0acdab">
      <UserInfo>
        <DisplayName/>
        <AccountId xsi:nil="true"/>
        <AccountType/>
      </UserInfo>
    </SharedWithUsers>
    <MediaLengthInSeconds xmlns="f5da99a4-39c7-4b66-b282-f03d71f0384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5A1F712680A04A8B246E9A10D743CC" ma:contentTypeVersion="15" ma:contentTypeDescription="Crée un document." ma:contentTypeScope="" ma:versionID="1df7138f499e1673a45de0367d9dd2d9">
  <xsd:schema xmlns:xsd="http://www.w3.org/2001/XMLSchema" xmlns:xs="http://www.w3.org/2001/XMLSchema" xmlns:p="http://schemas.microsoft.com/office/2006/metadata/properties" xmlns:ns2="f5da99a4-39c7-4b66-b282-f03d71f03843" xmlns:ns3="02de1aa4-7064-491a-8bfd-fb87df0acdab" targetNamespace="http://schemas.microsoft.com/office/2006/metadata/properties" ma:root="true" ma:fieldsID="7869335df9a5516733322a4c2853cbd7" ns2:_="" ns3:_="">
    <xsd:import namespace="f5da99a4-39c7-4b66-b282-f03d71f03843"/>
    <xsd:import namespace="02de1aa4-7064-491a-8bfd-fb87df0acd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da99a4-39c7-4b66-b282-f03d71f03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alises d’images" ma:readOnly="false" ma:fieldId="{5cf76f15-5ced-4ddc-b409-7134ff3c332f}" ma:taxonomyMulti="true" ma:sspId="9748fa32-2c86-4eb4-8a30-862adc17a0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de1aa4-7064-491a-8bfd-fb87df0acda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948275a3-0ce7-4d2a-821c-62c608762da2}" ma:internalName="TaxCatchAll" ma:showField="CatchAllData" ma:web="02de1aa4-7064-491a-8bfd-fb87df0acd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16ACEF-C69C-4FB5-A9F3-511962F5C1CC}">
  <ds:schemaRefs>
    <ds:schemaRef ds:uri="http://schemas.openxmlformats.org/package/2006/metadata/core-properties"/>
    <ds:schemaRef ds:uri="http://purl.org/dc/terms/"/>
    <ds:schemaRef ds:uri="http://purl.org/dc/dcmitype/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02de1aa4-7064-491a-8bfd-fb87df0acdab"/>
    <ds:schemaRef ds:uri="f5da99a4-39c7-4b66-b282-f03d71f03843"/>
  </ds:schemaRefs>
</ds:datastoreItem>
</file>

<file path=customXml/itemProps2.xml><?xml version="1.0" encoding="utf-8"?>
<ds:datastoreItem xmlns:ds="http://schemas.openxmlformats.org/officeDocument/2006/customXml" ds:itemID="{6313D583-D87E-4527-ADEB-48E4AF7C8C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73D5C67-676D-4CCA-8869-CA3247D8B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da99a4-39c7-4b66-b282-f03d71f03843"/>
    <ds:schemaRef ds:uri="02de1aa4-7064-491a-8bfd-fb87df0acd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20221010-Template-CoARA</Template>
  <TotalTime>529</TotalTime>
  <Words>570</Words>
  <Application>Microsoft Macintosh PowerPoint</Application>
  <PresentationFormat>Widescreen</PresentationFormat>
  <Paragraphs>44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Aptos</vt:lpstr>
      <vt:lpstr>Aptos Black</vt:lpstr>
      <vt:lpstr>Arial</vt:lpstr>
      <vt:lpstr>Calibri</vt:lpstr>
      <vt:lpstr>Courier New</vt:lpstr>
      <vt:lpstr>Open Sans</vt:lpstr>
      <vt:lpstr>Poppins</vt:lpstr>
      <vt:lpstr>Poppins Medium</vt:lpstr>
      <vt:lpstr>Wingdings</vt:lpstr>
      <vt:lpstr>Wingdings 2</vt:lpstr>
      <vt:lpstr>Conception personnalisée</vt:lpstr>
      <vt:lpstr>Concis</vt:lpstr>
      <vt:lpstr>CoARA</vt:lpstr>
      <vt:lpstr>PowerPoint Presentation</vt:lpstr>
      <vt:lpstr>The mandate already exists</vt:lpstr>
      <vt:lpstr>Four enablers. Each exists somewhere. None exists everywhere.</vt:lpstr>
      <vt:lpstr>Enabler 1 : What we can see, and what we cannot</vt:lpstr>
      <vt:lpstr>Enabler 2 : Where commitments start</vt:lpstr>
      <vt:lpstr>… and reform, as we practise it, adds</vt:lpstr>
      <vt:lpstr>Enabler 3: What researchers are actually asking for</vt:lpstr>
      <vt:lpstr>… and why it cannot simply be our template</vt:lpstr>
      <vt:lpstr>Enabler 4 : Five reform waves</vt:lpstr>
      <vt:lpstr>The test : nine funders, one year, one researcher</vt:lpstr>
      <vt:lpstr>The reason I am optimistic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Justine Moynat</dc:creator>
  <cp:lastModifiedBy>Yensi Flores Bueso</cp:lastModifiedBy>
  <cp:revision>18</cp:revision>
  <dcterms:created xsi:type="dcterms:W3CDTF">2022-10-10T12:14:38Z</dcterms:created>
  <dcterms:modified xsi:type="dcterms:W3CDTF">2026-09-07T09:41:04Z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364800</vt:r8>
  </property>
  <property fmtid="{D5CDD505-2E9C-101B-9397-08002B2CF9AE}" pid="3" name="MediaServiceImageTags">
    <vt:lpwstr/>
  </property>
  <property fmtid="{D5CDD505-2E9C-101B-9397-08002B2CF9AE}" pid="4" name="MSIP_Label_6bd9ddd1-4d20-43f6-abfa-fc3c07406f94_Enabled">
    <vt:lpwstr>true</vt:lpwstr>
  </property>
  <property fmtid="{D5CDD505-2E9C-101B-9397-08002B2CF9AE}" pid="5" name="MSIP_Label_6bd9ddd1-4d20-43f6-abfa-fc3c07406f94_SetDate">
    <vt:lpwstr>2022-10-12T10:04:39Z</vt:lpwstr>
  </property>
  <property fmtid="{D5CDD505-2E9C-101B-9397-08002B2CF9AE}" pid="6" name="MSIP_Label_6bd9ddd1-4d20-43f6-abfa-fc3c07406f94_Method">
    <vt:lpwstr>Standard</vt:lpwstr>
  </property>
  <property fmtid="{D5CDD505-2E9C-101B-9397-08002B2CF9AE}" pid="7" name="MSIP_Label_6bd9ddd1-4d20-43f6-abfa-fc3c07406f94_Name">
    <vt:lpwstr>Commission Use</vt:lpwstr>
  </property>
  <property fmtid="{D5CDD505-2E9C-101B-9397-08002B2CF9AE}" pid="8" name="MSIP_Label_6bd9ddd1-4d20-43f6-abfa-fc3c07406f94_SiteId">
    <vt:lpwstr>b24c8b06-522c-46fe-9080-70926f8dddb1</vt:lpwstr>
  </property>
  <property fmtid="{D5CDD505-2E9C-101B-9397-08002B2CF9AE}" pid="9" name="MSIP_Label_6bd9ddd1-4d20-43f6-abfa-fc3c07406f94_ActionId">
    <vt:lpwstr>09808db2-5637-4aba-82bc-1625f1696a79</vt:lpwstr>
  </property>
  <property fmtid="{D5CDD505-2E9C-101B-9397-08002B2CF9AE}" pid="10" name="MSIP_Label_6bd9ddd1-4d20-43f6-abfa-fc3c07406f94_ContentBits">
    <vt:lpwstr>0</vt:lpwstr>
  </property>
  <property fmtid="{D5CDD505-2E9C-101B-9397-08002B2CF9AE}" pid="11" name="ContentTypeId">
    <vt:lpwstr>0x010100135A1F712680A04A8B246E9A10D743CC</vt:lpwstr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ComplianceAssetId">
    <vt:lpwstr/>
  </property>
  <property fmtid="{D5CDD505-2E9C-101B-9397-08002B2CF9AE}" pid="15" name="TemplateUrl">
    <vt:lpwstr/>
  </property>
  <property fmtid="{D5CDD505-2E9C-101B-9397-08002B2CF9AE}" pid="16" name="_ExtendedDescription">
    <vt:lpwstr/>
  </property>
  <property fmtid="{D5CDD505-2E9C-101B-9397-08002B2CF9AE}" pid="17" name="TriggerFlowInfo">
    <vt:lpwstr/>
  </property>
</Properties>
</file>