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</p:sldIdLst>
  <p:sldSz cx="9144000" cy="5143500" type="screen16x9"/>
  <p:notesSz cx="6858000" cy="9144000"/>
  <p:embeddedFontLst>
    <p:embeddedFont>
      <p:font typeface="Franklin Gothic Book" panose="020B0503020102020204" pitchFamily="34" charset="0"/>
      <p:regular r:id="rId11"/>
      <p:italic r:id="rId12"/>
    </p:embeddedFont>
    <p:embeddedFont>
      <p:font typeface="Inter" panose="020B0604020202020204" charset="0"/>
      <p:bold r:id="rId13"/>
      <p:boldItalic r:id="rId14"/>
    </p:embeddedFont>
    <p:embeddedFont>
      <p:font typeface="Inter ExtraBold" panose="020B0604020202020204" charset="0"/>
      <p:bold r:id="rId15"/>
      <p:boldItalic r:id="rId16"/>
    </p:embeddedFont>
    <p:embeddedFont>
      <p:font typeface="Inter SemiBold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A097C-862D-4E0F-B6F5-948819F52729}" v="31" dt="2026-09-22T01:55:42.0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nocensia Achieng Owuor" userId="a6c0eeaf-f163-4741-b6e7-2eaf7459766f" providerId="ADAL" clId="{47344320-8E36-445F-B339-411A25009A26}"/>
    <pc:docChg chg="undo redo custSel delSld modSld">
      <pc:chgData name="Innocensia Achieng Owuor" userId="a6c0eeaf-f163-4741-b6e7-2eaf7459766f" providerId="ADAL" clId="{47344320-8E36-445F-B339-411A25009A26}" dt="2026-09-22T02:10:51.183" v="1725" actId="20577"/>
      <pc:docMkLst>
        <pc:docMk/>
      </pc:docMkLst>
      <pc:sldChg chg="addSp delSp modSp mod">
        <pc:chgData name="Innocensia Achieng Owuor" userId="a6c0eeaf-f163-4741-b6e7-2eaf7459766f" providerId="ADAL" clId="{47344320-8E36-445F-B339-411A25009A26}" dt="2026-09-22T02:10:51.183" v="1725" actId="20577"/>
        <pc:sldMkLst>
          <pc:docMk/>
          <pc:sldMk cId="0" sldId="256"/>
        </pc:sldMkLst>
        <pc:spChg chg="add mod">
          <ac:chgData name="Innocensia Achieng Owuor" userId="a6c0eeaf-f163-4741-b6e7-2eaf7459766f" providerId="ADAL" clId="{47344320-8E36-445F-B339-411A25009A26}" dt="2026-09-20T20:33:57.003" v="578" actId="6549"/>
          <ac:spMkLst>
            <pc:docMk/>
            <pc:sldMk cId="0" sldId="256"/>
            <ac:spMk id="3" creationId="{D81649E6-2397-691D-FFE0-E1930CF7F9FC}"/>
          </ac:spMkLst>
        </pc:spChg>
        <pc:spChg chg="mod">
          <ac:chgData name="Innocensia Achieng Owuor" userId="a6c0eeaf-f163-4741-b6e7-2eaf7459766f" providerId="ADAL" clId="{47344320-8E36-445F-B339-411A25009A26}" dt="2026-09-20T20:23:56.886" v="475" actId="14100"/>
          <ac:spMkLst>
            <pc:docMk/>
            <pc:sldMk cId="0" sldId="256"/>
            <ac:spMk id="67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24:02.485" v="476" actId="1076"/>
          <ac:spMkLst>
            <pc:docMk/>
            <pc:sldMk cId="0" sldId="256"/>
            <ac:spMk id="68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2T02:10:51.183" v="1725" actId="20577"/>
          <ac:spMkLst>
            <pc:docMk/>
            <pc:sldMk cId="0" sldId="256"/>
            <ac:spMk id="70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0T20:42:38.469" v="613" actId="14100"/>
          <ac:picMkLst>
            <pc:docMk/>
            <pc:sldMk cId="0" sldId="256"/>
            <ac:picMk id="4" creationId="{321E2BF3-D96C-A93E-BBFE-577F908A3B77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0T20:42:33.459" v="612" actId="1076"/>
        <pc:sldMkLst>
          <pc:docMk/>
          <pc:sldMk cId="0" sldId="257"/>
        </pc:sldMkLst>
        <pc:spChg chg="mod">
          <ac:chgData name="Innocensia Achieng Owuor" userId="a6c0eeaf-f163-4741-b6e7-2eaf7459766f" providerId="ADAL" clId="{47344320-8E36-445F-B339-411A25009A26}" dt="2026-09-20T20:32:43.114" v="561" actId="2711"/>
          <ac:spMkLst>
            <pc:docMk/>
            <pc:sldMk cId="0" sldId="257"/>
            <ac:spMk id="98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0T20:42:33.459" v="612" actId="1076"/>
          <ac:picMkLst>
            <pc:docMk/>
            <pc:sldMk cId="0" sldId="257"/>
            <ac:picMk id="3" creationId="{F733B21A-FE34-22FB-02F5-9FDAEF184D2B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0T21:00:41.443" v="693" actId="14100"/>
        <pc:sldMkLst>
          <pc:docMk/>
          <pc:sldMk cId="0" sldId="258"/>
        </pc:sldMkLst>
        <pc:spChg chg="mod">
          <ac:chgData name="Innocensia Achieng Owuor" userId="a6c0eeaf-f163-4741-b6e7-2eaf7459766f" providerId="ADAL" clId="{47344320-8E36-445F-B339-411A25009A26}" dt="2026-09-20T21:00:41.443" v="693" actId="14100"/>
          <ac:spMkLst>
            <pc:docMk/>
            <pc:sldMk cId="0" sldId="258"/>
            <ac:spMk id="118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57:46.160" v="655" actId="6549"/>
          <ac:spMkLst>
            <pc:docMk/>
            <pc:sldMk cId="0" sldId="258"/>
            <ac:spMk id="122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59:35.109" v="672"/>
          <ac:spMkLst>
            <pc:docMk/>
            <pc:sldMk cId="0" sldId="258"/>
            <ac:spMk id="126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0T20:42:23.038" v="610" actId="1076"/>
          <ac:picMkLst>
            <pc:docMk/>
            <pc:sldMk cId="0" sldId="258"/>
            <ac:picMk id="132" creationId="{00000000-0000-0000-0000-000000000000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1T13:27:54.177" v="787" actId="20577"/>
        <pc:sldMkLst>
          <pc:docMk/>
          <pc:sldMk cId="0" sldId="259"/>
        </pc:sldMkLst>
        <pc:spChg chg="mod">
          <ac:chgData name="Innocensia Achieng Owuor" userId="a6c0eeaf-f163-4741-b6e7-2eaf7459766f" providerId="ADAL" clId="{47344320-8E36-445F-B339-411A25009A26}" dt="2026-09-21T13:27:54.177" v="787" actId="20577"/>
          <ac:spMkLst>
            <pc:docMk/>
            <pc:sldMk cId="0" sldId="259"/>
            <ac:spMk id="153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0T20:42:17.230" v="609" actId="1076"/>
          <ac:picMkLst>
            <pc:docMk/>
            <pc:sldMk cId="0" sldId="259"/>
            <ac:picMk id="174" creationId="{00000000-0000-0000-0000-000000000000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1T13:28:12.973" v="796" actId="20577"/>
        <pc:sldMkLst>
          <pc:docMk/>
          <pc:sldMk cId="0" sldId="260"/>
        </pc:sldMkLst>
        <pc:spChg chg="mod">
          <ac:chgData name="Innocensia Achieng Owuor" userId="a6c0eeaf-f163-4741-b6e7-2eaf7459766f" providerId="ADAL" clId="{47344320-8E36-445F-B339-411A25009A26}" dt="2026-09-21T13:28:12.973" v="796" actId="20577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1:02:06.983" v="716" actId="20577"/>
          <ac:spMkLst>
            <pc:docMk/>
            <pc:sldMk cId="0" sldId="260"/>
            <ac:spMk id="199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0T20:42:12.694" v="608" actId="1076"/>
          <ac:picMkLst>
            <pc:docMk/>
            <pc:sldMk cId="0" sldId="260"/>
            <ac:picMk id="205" creationId="{00000000-0000-0000-0000-000000000000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2T01:55:27.369" v="1588" actId="1076"/>
        <pc:sldMkLst>
          <pc:docMk/>
          <pc:sldMk cId="0" sldId="262"/>
        </pc:sldMkLst>
        <pc:spChg chg="add mod">
          <ac:chgData name="Innocensia Achieng Owuor" userId="a6c0eeaf-f163-4741-b6e7-2eaf7459766f" providerId="ADAL" clId="{47344320-8E36-445F-B339-411A25009A26}" dt="2026-09-21T13:33:37.537" v="853" actId="1076"/>
          <ac:spMkLst>
            <pc:docMk/>
            <pc:sldMk cId="0" sldId="262"/>
            <ac:spMk id="2" creationId="{B2F64E4E-F145-0DFE-F761-D5E8AA94D8DE}"/>
          </ac:spMkLst>
        </pc:spChg>
        <pc:spChg chg="add mod">
          <ac:chgData name="Innocensia Achieng Owuor" userId="a6c0eeaf-f163-4741-b6e7-2eaf7459766f" providerId="ADAL" clId="{47344320-8E36-445F-B339-411A25009A26}" dt="2026-09-22T01:55:27.369" v="1588" actId="1076"/>
          <ac:spMkLst>
            <pc:docMk/>
            <pc:sldMk cId="0" sldId="262"/>
            <ac:spMk id="4" creationId="{0E172C0C-9290-7934-C56E-1FC155AE8E08}"/>
          </ac:spMkLst>
        </pc:spChg>
        <pc:spChg chg="mod">
          <ac:chgData name="Innocensia Achieng Owuor" userId="a6c0eeaf-f163-4741-b6e7-2eaf7459766f" providerId="ADAL" clId="{47344320-8E36-445F-B339-411A25009A26}" dt="2026-09-21T13:33:46.099" v="855"/>
          <ac:spMkLst>
            <pc:docMk/>
            <pc:sldMk cId="0" sldId="262"/>
            <ac:spMk id="240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19:20:01.767" v="67" actId="20577"/>
          <ac:spMkLst>
            <pc:docMk/>
            <pc:sldMk cId="0" sldId="262"/>
            <ac:spMk id="257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33:02.640" v="562" actId="12"/>
          <ac:spMkLst>
            <pc:docMk/>
            <pc:sldMk cId="0" sldId="262"/>
            <ac:spMk id="263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33:07.367" v="563" actId="12"/>
          <ac:spMkLst>
            <pc:docMk/>
            <pc:sldMk cId="0" sldId="262"/>
            <ac:spMk id="269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0T20:33:13.067" v="564" actId="12"/>
          <ac:spMkLst>
            <pc:docMk/>
            <pc:sldMk cId="0" sldId="262"/>
            <ac:spMk id="275" creationId="{00000000-0000-0000-0000-000000000000}"/>
          </ac:spMkLst>
        </pc:spChg>
        <pc:grpChg chg="mod">
          <ac:chgData name="Innocensia Achieng Owuor" userId="a6c0eeaf-f163-4741-b6e7-2eaf7459766f" providerId="ADAL" clId="{47344320-8E36-445F-B339-411A25009A26}" dt="2026-09-20T21:03:40.674" v="721" actId="1076"/>
          <ac:grpSpMkLst>
            <pc:docMk/>
            <pc:sldMk cId="0" sldId="262"/>
            <ac:grpSpMk id="259" creationId="{00000000-0000-0000-0000-000000000000}"/>
          </ac:grpSpMkLst>
        </pc:grpChg>
        <pc:picChg chg="mod">
          <ac:chgData name="Innocensia Achieng Owuor" userId="a6c0eeaf-f163-4741-b6e7-2eaf7459766f" providerId="ADAL" clId="{47344320-8E36-445F-B339-411A25009A26}" dt="2026-09-20T19:20:15.799" v="69" actId="14100"/>
          <ac:picMkLst>
            <pc:docMk/>
            <pc:sldMk cId="0" sldId="262"/>
            <ac:picMk id="264" creationId="{00000000-0000-0000-0000-000000000000}"/>
          </ac:picMkLst>
        </pc:picChg>
        <pc:picChg chg="mod">
          <ac:chgData name="Innocensia Achieng Owuor" userId="a6c0eeaf-f163-4741-b6e7-2eaf7459766f" providerId="ADAL" clId="{47344320-8E36-445F-B339-411A25009A26}" dt="2026-09-20T19:20:29.070" v="71" actId="14100"/>
          <ac:picMkLst>
            <pc:docMk/>
            <pc:sldMk cId="0" sldId="262"/>
            <ac:picMk id="270" creationId="{00000000-0000-0000-0000-000000000000}"/>
          </ac:picMkLst>
        </pc:picChg>
        <pc:picChg chg="mod">
          <ac:chgData name="Innocensia Achieng Owuor" userId="a6c0eeaf-f163-4741-b6e7-2eaf7459766f" providerId="ADAL" clId="{47344320-8E36-445F-B339-411A25009A26}" dt="2026-09-20T19:20:34.733" v="72" actId="14100"/>
          <ac:picMkLst>
            <pc:docMk/>
            <pc:sldMk cId="0" sldId="262"/>
            <ac:picMk id="276" creationId="{00000000-0000-0000-0000-000000000000}"/>
          </ac:picMkLst>
        </pc:picChg>
        <pc:picChg chg="add mod">
          <ac:chgData name="Innocensia Achieng Owuor" userId="a6c0eeaf-f163-4741-b6e7-2eaf7459766f" providerId="ADAL" clId="{47344320-8E36-445F-B339-411A25009A26}" dt="2026-09-20T20:42:07.134" v="607" actId="1076"/>
          <ac:picMkLst>
            <pc:docMk/>
            <pc:sldMk cId="0" sldId="262"/>
            <ac:picMk id="277" creationId="{00000000-0000-0000-0000-000000000000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2T02:10:21.021" v="1709" actId="6549"/>
        <pc:sldMkLst>
          <pc:docMk/>
          <pc:sldMk cId="0" sldId="263"/>
        </pc:sldMkLst>
        <pc:spChg chg="mod">
          <ac:chgData name="Innocensia Achieng Owuor" userId="a6c0eeaf-f163-4741-b6e7-2eaf7459766f" providerId="ADAL" clId="{47344320-8E36-445F-B339-411A25009A26}" dt="2026-09-20T19:55:50.992" v="176" actId="20577"/>
          <ac:spMkLst>
            <pc:docMk/>
            <pc:sldMk cId="0" sldId="263"/>
            <ac:spMk id="288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2T02:10:21.021" v="1709" actId="6549"/>
          <ac:spMkLst>
            <pc:docMk/>
            <pc:sldMk cId="0" sldId="263"/>
            <ac:spMk id="293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2T01:48:05.392" v="1390" actId="6549"/>
          <ac:spMkLst>
            <pc:docMk/>
            <pc:sldMk cId="0" sldId="263"/>
            <ac:spMk id="297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2T01:54:16.180" v="1579" actId="20577"/>
          <ac:spMkLst>
            <pc:docMk/>
            <pc:sldMk cId="0" sldId="263"/>
            <ac:spMk id="301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2T01:53:11.433" v="1575" actId="6549"/>
          <ac:spMkLst>
            <pc:docMk/>
            <pc:sldMk cId="0" sldId="263"/>
            <ac:spMk id="305" creationId="{00000000-0000-0000-0000-000000000000}"/>
          </ac:spMkLst>
        </pc:spChg>
        <pc:spChg chg="mod">
          <ac:chgData name="Innocensia Achieng Owuor" userId="a6c0eeaf-f163-4741-b6e7-2eaf7459766f" providerId="ADAL" clId="{47344320-8E36-445F-B339-411A25009A26}" dt="2026-09-21T17:47:15.644" v="1111" actId="20577"/>
          <ac:spMkLst>
            <pc:docMk/>
            <pc:sldMk cId="0" sldId="263"/>
            <ac:spMk id="309" creationId="{00000000-0000-0000-0000-000000000000}"/>
          </ac:spMkLst>
        </pc:spChg>
        <pc:grpChg chg="mod">
          <ac:chgData name="Innocensia Achieng Owuor" userId="a6c0eeaf-f163-4741-b6e7-2eaf7459766f" providerId="ADAL" clId="{47344320-8E36-445F-B339-411A25009A26}" dt="2026-09-21T17:49:00.228" v="1201" actId="14100"/>
          <ac:grpSpMkLst>
            <pc:docMk/>
            <pc:sldMk cId="0" sldId="263"/>
            <ac:grpSpMk id="302" creationId="{00000000-0000-0000-0000-000000000000}"/>
          </ac:grpSpMkLst>
        </pc:grpChg>
        <pc:picChg chg="add mod">
          <ac:chgData name="Innocensia Achieng Owuor" userId="a6c0eeaf-f163-4741-b6e7-2eaf7459766f" providerId="ADAL" clId="{47344320-8E36-445F-B339-411A25009A26}" dt="2026-09-20T20:42:00.867" v="606" actId="1076"/>
          <ac:picMkLst>
            <pc:docMk/>
            <pc:sldMk cId="0" sldId="263"/>
            <ac:picMk id="315" creationId="{00000000-0000-0000-0000-000000000000}"/>
          </ac:picMkLst>
        </pc:picChg>
      </pc:sldChg>
      <pc:sldChg chg="addSp delSp modSp mod">
        <pc:chgData name="Innocensia Achieng Owuor" userId="a6c0eeaf-f163-4741-b6e7-2eaf7459766f" providerId="ADAL" clId="{47344320-8E36-445F-B339-411A25009A26}" dt="2026-09-21T17:49:34.468" v="1205" actId="14100"/>
        <pc:sldMkLst>
          <pc:docMk/>
          <pc:sldMk cId="0" sldId="265"/>
        </pc:sldMkLst>
        <pc:spChg chg="add mod">
          <ac:chgData name="Innocensia Achieng Owuor" userId="a6c0eeaf-f163-4741-b6e7-2eaf7459766f" providerId="ADAL" clId="{47344320-8E36-445F-B339-411A25009A26}" dt="2026-09-21T13:33:06.782" v="851" actId="1076"/>
          <ac:spMkLst>
            <pc:docMk/>
            <pc:sldMk cId="0" sldId="265"/>
            <ac:spMk id="5" creationId="{AFF101C5-D802-98BE-65D7-A570A0216184}"/>
          </ac:spMkLst>
        </pc:spChg>
        <pc:spChg chg="mod">
          <ac:chgData name="Innocensia Achieng Owuor" userId="a6c0eeaf-f163-4741-b6e7-2eaf7459766f" providerId="ADAL" clId="{47344320-8E36-445F-B339-411A25009A26}" dt="2026-09-21T17:49:34.468" v="1205" actId="14100"/>
          <ac:spMkLst>
            <pc:docMk/>
            <pc:sldMk cId="0" sldId="265"/>
            <ac:spMk id="384" creationId="{00000000-0000-0000-0000-000000000000}"/>
          </ac:spMkLst>
        </pc:spChg>
        <pc:picChg chg="add mod">
          <ac:chgData name="Innocensia Achieng Owuor" userId="a6c0eeaf-f163-4741-b6e7-2eaf7459766f" providerId="ADAL" clId="{47344320-8E36-445F-B339-411A25009A26}" dt="2026-09-21T13:33:10.302" v="852" actId="14100"/>
          <ac:picMkLst>
            <pc:docMk/>
            <pc:sldMk cId="0" sldId="265"/>
            <ac:picMk id="3" creationId="{BD8031D7-B378-F086-65D4-6FA967F666AF}"/>
          </ac:picMkLst>
        </pc:picChg>
        <pc:picChg chg="add mod">
          <ac:chgData name="Innocensia Achieng Owuor" userId="a6c0eeaf-f163-4741-b6e7-2eaf7459766f" providerId="ADAL" clId="{47344320-8E36-445F-B339-411A25009A26}" dt="2026-09-20T20:41:47.332" v="603" actId="1076"/>
          <ac:picMkLst>
            <pc:docMk/>
            <pc:sldMk cId="0" sldId="265"/>
            <ac:picMk id="3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bb0eb0ca6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bb0eb0ca6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bb0eb0ca6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bb0eb0ca6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b0eb0ca6_49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bb0eb0ca6_49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bb0eb0ca6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bb0eb0ca6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bb0eb0ca6_49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bb0eb0ca6_49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bb0eb0ca6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bb0eb0ca6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bb0eb0ca6_49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bb0eb0ca6_49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bb0eb0ca6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bb0eb0ca6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fbb0eb0ca6_2_0)">
  <p:cSld name="Generated (g3fbb0eb0ca6_2_0)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hyperlink" Target="https://gin.btaa.org/guides/data-cit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hyperlink" Target="https://tinyurl.com/geocite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doi.org/10.6084/m9.figshare.21202907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56" name="Google Shape;56;p1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57" name="Google Shape;57;p14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8" name="Google Shape;58;p14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59;p14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" name="Google Shape;60;p14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61" name="Google Shape;61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67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3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38375" y="123825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24375" y="2524125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0375" y="381000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14"/>
          <p:cNvSpPr/>
          <p:nvPr/>
        </p:nvSpPr>
        <p:spPr>
          <a:xfrm>
            <a:off x="571500" y="571500"/>
            <a:ext cx="571500" cy="114300"/>
          </a:xfrm>
          <a:prstGeom prst="rect">
            <a:avLst/>
          </a:prstGeom>
          <a:solidFill>
            <a:srgbClr val="E3263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571500" y="1047750"/>
            <a:ext cx="8001000" cy="528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Geospatial Data Citation Generator</a:t>
            </a:r>
            <a:endParaRPr sz="3000" b="0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25315" y="1738315"/>
            <a:ext cx="7988920" cy="42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Facilitating Attribution,Transparency, and Reproducibility in Spatial Research</a:t>
            </a:r>
            <a:endParaRPr sz="1600" b="0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571500" y="3714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625315" y="2219174"/>
            <a:ext cx="8001000" cy="133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tx1"/>
              </a:solidFill>
              <a:latin typeface="Franklin Gothic Book" panose="020B0503020102020204" pitchFamily="34" charset="0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tx1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Big Ten Academic Alliance Geospatial Information Network (BTAA-GIN)</a:t>
            </a:r>
            <a:br>
              <a:rPr lang="en-US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1200" b="1" dirty="0">
                <a:latin typeface="Franklin Gothic Book" panose="020B0503020102020204" pitchFamily="34" charset="0"/>
              </a:rPr>
              <a:t>Data Citation Working Group</a:t>
            </a:r>
          </a:p>
          <a:p>
            <a:pPr lvl="2"/>
            <a:r>
              <a:rPr lang="en-US" sz="1200" dirty="0">
                <a:latin typeface="Franklin Gothic Book" panose="020B0503020102020204" pitchFamily="34" charset="0"/>
              </a:rPr>
              <a:t>Amanda Tickner, Ph.D. — Michigan State University</a:t>
            </a:r>
          </a:p>
          <a:p>
            <a:pPr lvl="2"/>
            <a:r>
              <a:rPr lang="en-US" sz="1200" dirty="0">
                <a:latin typeface="Franklin Gothic Book" panose="020B0503020102020204" pitchFamily="34" charset="0"/>
              </a:rPr>
              <a:t>Innocensia Owuor, Ph.D. — Purdue University (</a:t>
            </a:r>
            <a:r>
              <a:rPr lang="en-US" sz="1200" b="1" dirty="0">
                <a:latin typeface="Franklin Gothic Book" panose="020B0503020102020204" pitchFamily="34" charset="0"/>
              </a:rPr>
              <a:t>Presenter</a:t>
            </a:r>
            <a:r>
              <a:rPr lang="en-US" sz="1200" dirty="0">
                <a:latin typeface="Franklin Gothic Book" panose="020B0503020102020204" pitchFamily="34" charset="0"/>
              </a:rPr>
              <a:t>)</a:t>
            </a:r>
          </a:p>
          <a:p>
            <a:pPr lvl="2"/>
            <a:r>
              <a:rPr lang="en-US" sz="1200" dirty="0" err="1">
                <a:latin typeface="Franklin Gothic Book" panose="020B0503020102020204" pitchFamily="34" charset="0"/>
              </a:rPr>
              <a:t>Mēch</a:t>
            </a:r>
            <a:r>
              <a:rPr lang="en-US" sz="1200" dirty="0">
                <a:latin typeface="Franklin Gothic Book" panose="020B0503020102020204" pitchFamily="34" charset="0"/>
              </a:rPr>
              <a:t> Frazier — Northwestern University</a:t>
            </a:r>
          </a:p>
          <a:p>
            <a:pPr lvl="2"/>
            <a:r>
              <a:rPr lang="en-US" sz="1200" dirty="0">
                <a:latin typeface="Franklin Gothic Book" panose="020B0503020102020204" pitchFamily="34" charset="0"/>
              </a:rPr>
              <a:t>Susan Oldenburg — Rutgers University</a:t>
            </a: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11111"/>
                </a:solidFill>
                <a:latin typeface="Franklin Gothic Book" panose="020B0503020102020204" pitchFamily="34" charset="0"/>
                <a:ea typeface="Inter SemiBold"/>
                <a:cs typeface="Inter SemiBold"/>
                <a:sym typeface="Inter SemiBold"/>
              </a:rPr>
              <a:t> </a:t>
            </a: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lang="en-US" sz="1300" b="0" dirty="0">
              <a:solidFill>
                <a:srgbClr val="111111"/>
              </a:solidFill>
              <a:latin typeface="Franklin Gothic Book" panose="020B0503020102020204" pitchFamily="34" charset="0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649E6-2397-691D-FFE0-E1930CF7F9FC}"/>
              </a:ext>
            </a:extLst>
          </p:cNvPr>
          <p:cNvSpPr txBox="1"/>
          <p:nvPr/>
        </p:nvSpPr>
        <p:spPr>
          <a:xfrm>
            <a:off x="6324676" y="4075152"/>
            <a:ext cx="23562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00" dirty="0">
                <a:latin typeface="Franklin Gothic Book" panose="020B0503020102020204" pitchFamily="34" charset="0"/>
              </a:rPr>
              <a:t>Midwest Data Librarian Symposium</a:t>
            </a:r>
          </a:p>
          <a:p>
            <a:pPr algn="ctr">
              <a:buNone/>
            </a:pPr>
            <a:r>
              <a:rPr lang="en-US" sz="1000" dirty="0">
                <a:latin typeface="Franklin Gothic Book" panose="020B0503020102020204" pitchFamily="34" charset="0"/>
              </a:rPr>
              <a:t>Purdue University</a:t>
            </a:r>
          </a:p>
          <a:p>
            <a:pPr algn="ctr">
              <a:buNone/>
            </a:pPr>
            <a:r>
              <a:rPr lang="en-US" sz="1000" dirty="0">
                <a:latin typeface="Franklin Gothic Book" panose="020B0503020102020204" pitchFamily="34" charset="0"/>
              </a:rPr>
              <a:t>September 28,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E2BF3-D96C-A93E-BBFE-577F908A3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74" y="4502649"/>
            <a:ext cx="1414939" cy="389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1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81" name="Google Shape;81;p15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2" name="Google Shape;82;p15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3" name="Google Shape;83;p15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4" name="Google Shape;84;p15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85" name="Google Shape;85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67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3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38375" y="123825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24375" y="2524125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0375" y="381000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Google Shape;90;p15"/>
          <p:cNvSpPr/>
          <p:nvPr/>
        </p:nvSpPr>
        <p:spPr>
          <a:xfrm>
            <a:off x="571500" y="1047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5"/>
          <p:cNvCxnSpPr/>
          <p:nvPr/>
        </p:nvCxnSpPr>
        <p:spPr>
          <a:xfrm>
            <a:off x="4572000" y="1047750"/>
            <a:ext cx="0" cy="3524400"/>
          </a:xfrm>
          <a:prstGeom prst="straightConnector1">
            <a:avLst/>
          </a:prstGeom>
          <a:solidFill>
            <a:srgbClr val="FFFFFF"/>
          </a:solidFill>
          <a:ln w="19050" cap="flat" cmpd="sng">
            <a:solidFill>
              <a:srgbClr val="E8E8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" name="Google Shape;97;p15"/>
          <p:cNvSpPr txBox="1"/>
          <p:nvPr/>
        </p:nvSpPr>
        <p:spPr>
          <a:xfrm>
            <a:off x="571500" y="285750"/>
            <a:ext cx="8001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Geospatial Data Citation </a:t>
            </a:r>
            <a:endParaRPr sz="2200" b="0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200" b="0" dirty="0">
                <a:solidFill>
                  <a:srgbClr val="005A9C"/>
                </a:solidFill>
                <a:highlight>
                  <a:srgbClr val="EBF3FA"/>
                </a:highlight>
                <a:latin typeface="Inter SemiBold"/>
                <a:ea typeface="Inter SemiBold"/>
                <a:cs typeface="Inter SemiBold"/>
                <a:sym typeface="Inter SemiBold"/>
              </a:rPr>
              <a:t>INTRODUCTION &amp; OVERVIEW</a:t>
            </a:r>
            <a:endParaRPr sz="1200" b="0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480785" y="1143000"/>
            <a:ext cx="3981453" cy="333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111111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Centralized Data Discovery Platforms- </a:t>
            </a:r>
            <a:r>
              <a:rPr lang="en-US" dirty="0">
                <a:solidFill>
                  <a:srgbClr val="4A4A4A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The </a:t>
            </a:r>
            <a:r>
              <a:rPr lang="en-US" b="1" dirty="0">
                <a:solidFill>
                  <a:srgbClr val="005A9C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BTAA-GIN</a:t>
            </a:r>
            <a:r>
              <a:rPr lang="en-US" dirty="0">
                <a:solidFill>
                  <a:srgbClr val="4A4A4A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 connects researchers to thousands of GIS datasets via a unified Geoportal</a:t>
            </a:r>
          </a:p>
          <a:p>
            <a:pPr marL="285750" lvl="1" indent="-285750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" dirty="0">
                <a:solidFill>
                  <a:srgbClr val="333333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While platforms simplify data access, standard citation frameworks struggle to handle complex spatial metadata.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" dirty="0">
                <a:solidFill>
                  <a:srgbClr val="333333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Public GIS data is essential for modern spatial research, yet it remains severely under-cited in formal publications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" b="1" dirty="0">
                <a:solidFill>
                  <a:srgbClr val="111111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Citation Deficit- </a:t>
            </a:r>
            <a:r>
              <a:rPr lang="en" dirty="0">
                <a:solidFill>
                  <a:srgbClr val="4A4A4A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In 20 Michigan EGLE datasets across top 30 search returns, </a:t>
            </a:r>
            <a:r>
              <a:rPr lang="en" b="1" dirty="0">
                <a:solidFill>
                  <a:srgbClr val="E32636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only 4 formal citations</a:t>
            </a:r>
            <a:r>
              <a:rPr lang="en" dirty="0">
                <a:solidFill>
                  <a:srgbClr val="4A4A4A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 were found via URL </a:t>
            </a:r>
            <a:r>
              <a:rPr lang="en" b="1" dirty="0">
                <a:solidFill>
                  <a:srgbClr val="111111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rPr>
              <a:t>(2024 Pilot).</a:t>
            </a:r>
            <a:endParaRPr dirty="0">
              <a:solidFill>
                <a:srgbClr val="4A4A4A"/>
              </a:solidFill>
              <a:latin typeface="Franklin Gothic Book" panose="020B0503020102020204" pitchFamily="34" charset="0"/>
              <a:ea typeface="Inter"/>
              <a:cs typeface="Inter"/>
              <a:sym typeface="Inter"/>
            </a:endParaRPr>
          </a:p>
        </p:txBody>
      </p:sp>
      <p:grpSp>
        <p:nvGrpSpPr>
          <p:cNvPr id="99" name="Google Shape;99;p15"/>
          <p:cNvGrpSpPr/>
          <p:nvPr/>
        </p:nvGrpSpPr>
        <p:grpSpPr>
          <a:xfrm>
            <a:off x="4691438" y="1162050"/>
            <a:ext cx="4244406" cy="3314829"/>
            <a:chOff x="47625" y="47625"/>
            <a:chExt cx="3810000" cy="3190950"/>
          </a:xfrm>
        </p:grpSpPr>
        <p:pic>
          <p:nvPicPr>
            <p:cNvPr id="100" name="Google Shape;100;p15"/>
            <p:cNvPicPr preferRelativeResize="0"/>
            <p:nvPr/>
          </p:nvPicPr>
          <p:blipFill rotWithShape="1">
            <a:blip r:embed="rId5">
              <a:alphaModFix/>
            </a:blip>
            <a:srcRect l="1181" r="1191"/>
            <a:stretch/>
          </p:blipFill>
          <p:spPr>
            <a:xfrm>
              <a:off x="47625" y="47625"/>
              <a:ext cx="3810000" cy="2857500"/>
            </a:xfrm>
            <a:prstGeom prst="roundRect">
              <a:avLst>
                <a:gd name="adj" fmla="val 1333"/>
              </a:avLst>
            </a:prstGeom>
            <a:noFill/>
            <a:ln>
              <a:noFill/>
            </a:ln>
          </p:spPr>
        </p:pic>
        <p:sp>
          <p:nvSpPr>
            <p:cNvPr id="101" name="Google Shape;101;p15"/>
            <p:cNvSpPr txBox="1"/>
            <p:nvPr/>
          </p:nvSpPr>
          <p:spPr>
            <a:xfrm>
              <a:off x="95250" y="3000375"/>
              <a:ext cx="3714900" cy="238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0" dirty="0">
                  <a:solidFill>
                    <a:srgbClr val="666666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BTAA Geoportal Interface Screenshot</a:t>
              </a:r>
              <a:endParaRPr sz="900" b="0" dirty="0">
                <a:solidFill>
                  <a:srgbClr val="666666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733B21A-FE34-22FB-02F5-9FDAEF184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94" y="4572150"/>
            <a:ext cx="1241533" cy="3414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107" name="Google Shape;107;p16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8" name="Google Shape;108;p16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9" name="Google Shape;109;p16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0" name="Google Shape;110;p16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" name="Google Shape;111;p16"/>
            <p:cNvCxnSpPr/>
            <p:nvPr/>
          </p:nvCxnSpPr>
          <p:spPr>
            <a:xfrm>
              <a:off x="4572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2" name="Google Shape;112;p16"/>
            <p:cNvCxnSpPr/>
            <p:nvPr/>
          </p:nvCxnSpPr>
          <p:spPr>
            <a:xfrm>
              <a:off x="6858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13" name="Google Shape;113;p16"/>
          <p:cNvSpPr/>
          <p:nvPr/>
        </p:nvSpPr>
        <p:spPr>
          <a:xfrm>
            <a:off x="571500" y="1047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/>
          <p:cNvSpPr txBox="1"/>
          <p:nvPr/>
        </p:nvSpPr>
        <p:spPr>
          <a:xfrm>
            <a:off x="571500" y="209550"/>
            <a:ext cx="8001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Problem Statement</a:t>
            </a:r>
            <a:endParaRPr sz="1000" b="0" i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lvl="0" indent="0"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" sz="2400" b="0" i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Challenges in Geospatial Data Citation</a:t>
            </a:r>
            <a:endParaRPr sz="1000" b="0" i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pSp>
        <p:nvGrpSpPr>
          <p:cNvPr id="115" name="Google Shape;115;p16"/>
          <p:cNvGrpSpPr/>
          <p:nvPr/>
        </p:nvGrpSpPr>
        <p:grpSpPr>
          <a:xfrm>
            <a:off x="571500" y="1381125"/>
            <a:ext cx="2533800" cy="2667000"/>
            <a:chOff x="0" y="0"/>
            <a:chExt cx="2533800" cy="2667000"/>
          </a:xfrm>
        </p:grpSpPr>
        <p:sp>
          <p:nvSpPr>
            <p:cNvPr id="116" name="Google Shape;116;p16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6"/>
            <p:cNvSpPr txBox="1"/>
            <p:nvPr/>
          </p:nvSpPr>
          <p:spPr>
            <a:xfrm>
              <a:off x="0" y="171452"/>
              <a:ext cx="2533800" cy="2400298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i="0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Format Complexity</a:t>
              </a:r>
              <a:endParaRPr sz="15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Geospatial datasets do not fit general citation generators:</a:t>
              </a:r>
              <a:endParaRPr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" sz="1200" b="1" i="0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Key Issues:</a:t>
              </a:r>
              <a:endParaRPr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>
                <a:spcBef>
                  <a:spcPts val="400"/>
                </a:spcBef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-US" sz="1200" dirty="0">
                  <a:solidFill>
                    <a:srgbClr val="4A4A4A"/>
                  </a:solidFill>
                  <a:latin typeface="Inter"/>
                  <a:ea typeface="Inter"/>
                </a:rPr>
                <a:t>General generators may omit geospatial citation elements</a:t>
              </a:r>
              <a:endParaRPr lang="en" sz="1200" dirty="0">
                <a:solidFill>
                  <a:srgbClr val="4A4A4A"/>
                </a:solidFill>
                <a:latin typeface="Inter"/>
                <a:ea typeface="Inter"/>
                <a:sym typeface="Inter"/>
              </a:endParaRPr>
            </a:p>
            <a:p>
              <a:pPr marL="457200" lvl="0" indent="-295275" algn="l" rtl="0">
                <a:spcBef>
                  <a:spcPts val="400"/>
                </a:spcBef>
                <a:spcAft>
                  <a:spcPts val="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Requires unique metadata (version, extent)</a:t>
              </a:r>
              <a:endParaRPr sz="120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 algn="l" rtl="0">
                <a:spcBef>
                  <a:spcPts val="400"/>
                </a:spcBef>
                <a:spcAft>
                  <a:spcPts val="40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-US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Many geospatial file types/formats</a:t>
              </a:r>
            </a:p>
            <a:p>
              <a:pPr marL="457200" lvl="0" indent="-295275" algn="l" rtl="0">
                <a:spcBef>
                  <a:spcPts val="400"/>
                </a:spcBef>
                <a:spcAft>
                  <a:spcPts val="40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endParaRPr lang="en" sz="120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 algn="l" rtl="0">
                <a:spcBef>
                  <a:spcPts val="400"/>
                </a:spcBef>
                <a:spcAft>
                  <a:spcPts val="40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endParaRPr sz="120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9" name="Google Shape;119;p16"/>
          <p:cNvGrpSpPr/>
          <p:nvPr/>
        </p:nvGrpSpPr>
        <p:grpSpPr>
          <a:xfrm>
            <a:off x="3295650" y="1381125"/>
            <a:ext cx="2533800" cy="2667000"/>
            <a:chOff x="0" y="0"/>
            <a:chExt cx="2533800" cy="2667000"/>
          </a:xfrm>
        </p:grpSpPr>
        <p:sp>
          <p:nvSpPr>
            <p:cNvPr id="120" name="Google Shape;120;p16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0" y="209550"/>
              <a:ext cx="2533800" cy="23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i="0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Inconsistent Practice</a:t>
              </a:r>
              <a:endParaRPr sz="15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Spatial resources are frequently omitted or incomplete:</a:t>
              </a:r>
              <a:endParaRPr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" sz="1200" b="1" i="0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Key Issues:</a:t>
              </a:r>
              <a:endParaRPr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 algn="l" rtl="0">
                <a:spcBef>
                  <a:spcPts val="400"/>
                </a:spcBef>
                <a:spcAft>
                  <a:spcPts val="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Citation details left to end-user choice</a:t>
              </a:r>
            </a:p>
            <a:p>
              <a:pPr marL="457200" lvl="0" indent="-295275" algn="l" rtl="0">
                <a:spcBef>
                  <a:spcPts val="400"/>
                </a:spcBef>
                <a:spcAft>
                  <a:spcPts val="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-US" sz="1200" dirty="0">
                  <a:solidFill>
                    <a:srgbClr val="4A4A4A"/>
                  </a:solidFill>
                  <a:latin typeface="Inter"/>
                  <a:ea typeface="Inter"/>
                </a:rPr>
                <a:t>Manual citation is time-consuming </a:t>
              </a:r>
            </a:p>
            <a:p>
              <a:pPr marL="457200" lvl="0" indent="-295275" algn="l" rtl="0">
                <a:spcBef>
                  <a:spcPts val="400"/>
                </a:spcBef>
                <a:spcAft>
                  <a:spcPts val="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endParaRPr sz="120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0" algn="l" rtl="0">
                <a:spcBef>
                  <a:spcPts val="400"/>
                </a:spcBef>
                <a:spcAft>
                  <a:spcPts val="400"/>
                </a:spcAft>
                <a:buNone/>
              </a:pPr>
              <a:endParaRPr sz="105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3" name="Google Shape;123;p16"/>
          <p:cNvGrpSpPr/>
          <p:nvPr/>
        </p:nvGrpSpPr>
        <p:grpSpPr>
          <a:xfrm>
            <a:off x="6019800" y="1381125"/>
            <a:ext cx="2533800" cy="2667000"/>
            <a:chOff x="0" y="0"/>
            <a:chExt cx="2533800" cy="2667000"/>
          </a:xfrm>
        </p:grpSpPr>
        <p:sp>
          <p:nvSpPr>
            <p:cNvPr id="124" name="Google Shape;124;p16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 txBox="1"/>
            <p:nvPr/>
          </p:nvSpPr>
          <p:spPr>
            <a:xfrm>
              <a:off x="0" y="209550"/>
              <a:ext cx="2533800" cy="23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i="0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User Knowledge Gaps</a:t>
              </a: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US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Scholars lack tailored tools for spatial attribution:</a:t>
              </a:r>
              <a:endParaRPr lang="en-US"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" sz="1200" b="1" i="0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Key Issues:</a:t>
              </a:r>
              <a:endParaRPr sz="1200" b="1" i="0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 algn="l" rtl="0">
                <a:spcBef>
                  <a:spcPts val="600"/>
                </a:spcBef>
                <a:spcAft>
                  <a:spcPts val="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" sz="1200" b="0" i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Unaware of critical spatial citation elements</a:t>
              </a:r>
              <a:endParaRPr sz="1200" b="0" i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5275">
                <a:spcBef>
                  <a:spcPts val="400"/>
                </a:spcBef>
                <a:spcAft>
                  <a:spcPts val="400"/>
                </a:spcAft>
                <a:buClr>
                  <a:srgbClr val="4A4A4A"/>
                </a:buClr>
                <a:buSzPts val="1050"/>
                <a:buFont typeface="Inter"/>
                <a:buChar char="●"/>
              </a:pPr>
              <a:r>
                <a:rPr lang="en-US" sz="1200" dirty="0">
                  <a:solidFill>
                    <a:srgbClr val="4A4A4A"/>
                  </a:solidFill>
                  <a:latin typeface="Inter"/>
                  <a:ea typeface="Inter"/>
                </a:rPr>
                <a:t>Lack of tools tailored to spatial data attribution</a:t>
              </a:r>
              <a:endParaRPr lang="en-US" sz="1200" dirty="0">
                <a:solidFill>
                  <a:srgbClr val="4A4A4A"/>
                </a:solidFill>
                <a:latin typeface="Inter"/>
                <a:ea typeface="Inter"/>
                <a:sym typeface="Inter"/>
              </a:endParaRPr>
            </a:p>
          </p:txBody>
        </p:sp>
      </p:grpSp>
      <p:pic>
        <p:nvPicPr>
          <p:cNvPr id="132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05" y="4632198"/>
            <a:ext cx="109728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" name="Google Shape;137;p1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138" name="Google Shape;138;p17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9" name="Google Shape;139;p17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0" name="Google Shape;140;p17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1" name="Google Shape;141;p17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42" name="Google Shape;142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67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3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38375" y="123825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24375" y="2524125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0375" y="381000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17"/>
          <p:cNvSpPr/>
          <p:nvPr/>
        </p:nvSpPr>
        <p:spPr>
          <a:xfrm>
            <a:off x="571500" y="1047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571500" y="285750"/>
            <a:ext cx="8001000" cy="71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i="0" u="none" strike="noStrike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Why Geospatial Data Citation Matters</a:t>
            </a:r>
            <a:endParaRPr sz="2200" b="0" i="0" u="none" strike="noStrike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3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Ensuring Recognition, Discovery, and Research Integrity</a:t>
            </a:r>
            <a:endParaRPr sz="1300" b="0" i="0" u="none" strike="noStrike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154" name="Google Shape;154;p17"/>
          <p:cNvGrpSpPr/>
          <p:nvPr/>
        </p:nvGrpSpPr>
        <p:grpSpPr>
          <a:xfrm>
            <a:off x="571500" y="1200150"/>
            <a:ext cx="8001075" cy="723900"/>
            <a:chOff x="571500" y="1200150"/>
            <a:chExt cx="8001075" cy="723900"/>
          </a:xfrm>
        </p:grpSpPr>
        <p:sp>
          <p:nvSpPr>
            <p:cNvPr id="155" name="Google Shape;155;p17"/>
            <p:cNvSpPr/>
            <p:nvPr/>
          </p:nvSpPr>
          <p:spPr>
            <a:xfrm>
              <a:off x="571500" y="123825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7"/>
            <p:cNvSpPr txBox="1"/>
            <p:nvPr/>
          </p:nvSpPr>
          <p:spPr>
            <a:xfrm>
              <a:off x="1095375" y="1200150"/>
              <a:ext cx="7477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Recognition &amp; Funding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2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Uncited data prevents creators and distributors from showing impact and securing vital funding.</a:t>
              </a:r>
              <a:endParaRPr sz="12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158" name="Google Shape;158;p17"/>
            <p:cNvCxnSpPr/>
            <p:nvPr/>
          </p:nvCxnSpPr>
          <p:spPr>
            <a:xfrm>
              <a:off x="1095375" y="1924050"/>
              <a:ext cx="74772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9" name="Google Shape;159;p17"/>
          <p:cNvGrpSpPr/>
          <p:nvPr/>
        </p:nvGrpSpPr>
        <p:grpSpPr>
          <a:xfrm>
            <a:off x="571500" y="2038350"/>
            <a:ext cx="8001075" cy="723900"/>
            <a:chOff x="571500" y="2038350"/>
            <a:chExt cx="8001075" cy="723900"/>
          </a:xfrm>
        </p:grpSpPr>
        <p:sp>
          <p:nvSpPr>
            <p:cNvPr id="160" name="Google Shape;160;p17"/>
            <p:cNvSpPr/>
            <p:nvPr/>
          </p:nvSpPr>
          <p:spPr>
            <a:xfrm>
              <a:off x="571500" y="207645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1095375" y="2038350"/>
              <a:ext cx="7477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Discovery &amp; Reuse</a:t>
              </a:r>
              <a:endParaRPr sz="1500" b="1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200" b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Missing metadata severely hinders scholars from finding, evaluating, or reusing valuable datasets.</a:t>
              </a:r>
              <a:endParaRPr sz="1200" b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163" name="Google Shape;163;p17"/>
            <p:cNvCxnSpPr/>
            <p:nvPr/>
          </p:nvCxnSpPr>
          <p:spPr>
            <a:xfrm>
              <a:off x="1095375" y="2762250"/>
              <a:ext cx="74772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64" name="Google Shape;164;p17"/>
          <p:cNvGrpSpPr/>
          <p:nvPr/>
        </p:nvGrpSpPr>
        <p:grpSpPr>
          <a:xfrm>
            <a:off x="571500" y="2876550"/>
            <a:ext cx="8001075" cy="723900"/>
            <a:chOff x="571500" y="2876550"/>
            <a:chExt cx="8001075" cy="723900"/>
          </a:xfrm>
        </p:grpSpPr>
        <p:sp>
          <p:nvSpPr>
            <p:cNvPr id="165" name="Google Shape;165;p17"/>
            <p:cNvSpPr/>
            <p:nvPr/>
          </p:nvSpPr>
          <p:spPr>
            <a:xfrm>
              <a:off x="571500" y="291465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7"/>
            <p:cNvSpPr txBox="1"/>
            <p:nvPr/>
          </p:nvSpPr>
          <p:spPr>
            <a:xfrm>
              <a:off x="1095375" y="2876550"/>
              <a:ext cx="7477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Research Reproducibility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2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Formal citations provide a traceable link to the data, supporting research transparency.</a:t>
              </a:r>
              <a:endParaRPr sz="12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168" name="Google Shape;168;p17"/>
            <p:cNvCxnSpPr/>
            <p:nvPr/>
          </p:nvCxnSpPr>
          <p:spPr>
            <a:xfrm>
              <a:off x="1095375" y="3600450"/>
              <a:ext cx="74772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69" name="Google Shape;169;p17"/>
          <p:cNvGrpSpPr/>
          <p:nvPr/>
        </p:nvGrpSpPr>
        <p:grpSpPr>
          <a:xfrm>
            <a:off x="571500" y="3714750"/>
            <a:ext cx="8001075" cy="723900"/>
            <a:chOff x="571500" y="3714750"/>
            <a:chExt cx="8001075" cy="723900"/>
          </a:xfrm>
        </p:grpSpPr>
        <p:sp>
          <p:nvSpPr>
            <p:cNvPr id="170" name="Google Shape;170;p17"/>
            <p:cNvSpPr/>
            <p:nvPr/>
          </p:nvSpPr>
          <p:spPr>
            <a:xfrm>
              <a:off x="571500" y="3752850"/>
              <a:ext cx="381000" cy="381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7"/>
            <p:cNvSpPr txBox="1"/>
            <p:nvPr/>
          </p:nvSpPr>
          <p:spPr>
            <a:xfrm>
              <a:off x="1095375" y="3714750"/>
              <a:ext cx="7477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Accountability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2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Proper citation </a:t>
              </a:r>
              <a:r>
                <a:rPr lang="en" sz="120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create an audit trail which can help discover and examine errors when when results are unexpected</a:t>
              </a:r>
              <a:r>
                <a:rPr lang="en" sz="12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sz="12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173" name="Google Shape;173;p17"/>
            <p:cNvCxnSpPr/>
            <p:nvPr/>
          </p:nvCxnSpPr>
          <p:spPr>
            <a:xfrm>
              <a:off x="1095375" y="4438650"/>
              <a:ext cx="74772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74" name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" y="4601950"/>
            <a:ext cx="109728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" name="Google Shape;179;p1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180" name="Google Shape;180;p18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1" name="Google Shape;181;p18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2" name="Google Shape;182;p18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3" name="Google Shape;183;p18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4" name="Google Shape;184;p18"/>
            <p:cNvCxnSpPr/>
            <p:nvPr/>
          </p:nvCxnSpPr>
          <p:spPr>
            <a:xfrm>
              <a:off x="4572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5" name="Google Shape;185;p18"/>
            <p:cNvCxnSpPr/>
            <p:nvPr/>
          </p:nvCxnSpPr>
          <p:spPr>
            <a:xfrm>
              <a:off x="6858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6" name="Google Shape;186;p18"/>
          <p:cNvSpPr/>
          <p:nvPr/>
        </p:nvSpPr>
        <p:spPr>
          <a:xfrm>
            <a:off x="571500" y="1047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571500" y="209550"/>
            <a:ext cx="8001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Methodology</a:t>
            </a:r>
            <a:endParaRPr sz="1000" b="0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Metadata Fields and Data Formats Selection</a:t>
            </a:r>
            <a:endParaRPr sz="2400" b="0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188" name="Google Shape;188;p18"/>
          <p:cNvGrpSpPr/>
          <p:nvPr/>
        </p:nvGrpSpPr>
        <p:grpSpPr>
          <a:xfrm>
            <a:off x="571500" y="1381125"/>
            <a:ext cx="2533800" cy="2667000"/>
            <a:chOff x="0" y="0"/>
            <a:chExt cx="2533800" cy="2667000"/>
          </a:xfrm>
        </p:grpSpPr>
        <p:sp>
          <p:nvSpPr>
            <p:cNvPr id="189" name="Google Shape;189;p18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8"/>
            <p:cNvSpPr txBox="1"/>
            <p:nvPr/>
          </p:nvSpPr>
          <p:spPr>
            <a:xfrm>
              <a:off x="0" y="285750"/>
              <a:ext cx="25338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Environmental Scan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Comprehensive evaluation of existing citation practices across institutions: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8450" algn="l" rtl="0">
                <a:spcBef>
                  <a:spcPts val="800"/>
                </a:spcBef>
                <a:spcAft>
                  <a:spcPts val="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Reviewed 40+ academic library guides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indent="-298450">
                <a:spcBef>
                  <a:spcPts val="600"/>
                </a:spcBef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-US" sz="110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Reviewed citation styles to ensures broad compatibility across journals, book publishers</a:t>
              </a:r>
            </a:p>
            <a:p>
              <a:pPr marL="457200" lvl="0" indent="-298450" algn="l" rtl="0">
                <a:spcBef>
                  <a:spcPts val="600"/>
                </a:spcBef>
                <a:spcAft>
                  <a:spcPts val="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92" name="Google Shape;192;p18"/>
          <p:cNvGrpSpPr/>
          <p:nvPr/>
        </p:nvGrpSpPr>
        <p:grpSpPr>
          <a:xfrm>
            <a:off x="3295650" y="1381125"/>
            <a:ext cx="2533800" cy="2667000"/>
            <a:chOff x="0" y="0"/>
            <a:chExt cx="2533800" cy="2667000"/>
          </a:xfrm>
        </p:grpSpPr>
        <p:sp>
          <p:nvSpPr>
            <p:cNvPr id="193" name="Google Shape;193;p18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8"/>
            <p:cNvSpPr txBox="1"/>
            <p:nvPr/>
          </p:nvSpPr>
          <p:spPr>
            <a:xfrm>
              <a:off x="0" y="228598"/>
              <a:ext cx="2533800" cy="2343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Schema Mapping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lvl="0">
                <a:spcBef>
                  <a:spcPts val="800"/>
                </a:spcBef>
              </a:pPr>
              <a:r>
                <a:rPr lang="en-US" sz="110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Citation elements were derived by examining how spatial data is created, stored, and cited:</a:t>
              </a:r>
            </a:p>
            <a:p>
              <a:pPr marL="457200" indent="-298450">
                <a:spcBef>
                  <a:spcPts val="600"/>
                </a:spcBef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" sz="110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Analyzed GIS data repository standards and data models</a:t>
              </a:r>
              <a:endParaRPr lang="en-US" sz="1100" dirty="0">
                <a:solidFill>
                  <a:srgbClr val="4A4A4A"/>
                </a:solidFill>
                <a:latin typeface="Inter"/>
                <a:ea typeface="Inter"/>
                <a:sym typeface="Inter"/>
              </a:endParaRPr>
            </a:p>
            <a:p>
              <a:pPr marL="457200" indent="-298450">
                <a:spcBef>
                  <a:spcPts val="600"/>
                </a:spcBef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-US" sz="1100" dirty="0">
                  <a:solidFill>
                    <a:srgbClr val="4A4A4A"/>
                  </a:solidFill>
                  <a:latin typeface="Inter"/>
                  <a:ea typeface="Inter"/>
                  <a:sym typeface="Inter"/>
                </a:rPr>
                <a:t>Software Formats: QGIS, ArcGIS, GDAL libraries</a:t>
              </a:r>
            </a:p>
            <a:p>
              <a:pPr marL="457200" indent="-298450">
                <a:spcBef>
                  <a:spcPts val="600"/>
                </a:spcBef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-US" sz="1100" dirty="0">
                  <a:solidFill>
                    <a:srgbClr val="4A4A4A"/>
                  </a:solidFill>
                  <a:latin typeface="Inter"/>
                  <a:ea typeface="Inter"/>
                  <a:sym typeface="Inter"/>
                </a:rPr>
                <a:t>ISO 19115 Standard: Connected to official metadata practices</a:t>
              </a:r>
            </a:p>
          </p:txBody>
        </p:sp>
      </p:grpSp>
      <p:grpSp>
        <p:nvGrpSpPr>
          <p:cNvPr id="196" name="Google Shape;196;p18"/>
          <p:cNvGrpSpPr/>
          <p:nvPr/>
        </p:nvGrpSpPr>
        <p:grpSpPr>
          <a:xfrm>
            <a:off x="6019800" y="1381125"/>
            <a:ext cx="2533800" cy="2667000"/>
            <a:chOff x="0" y="0"/>
            <a:chExt cx="2533800" cy="2667000"/>
          </a:xfrm>
        </p:grpSpPr>
        <p:sp>
          <p:nvSpPr>
            <p:cNvPr id="197" name="Google Shape;197;p18"/>
            <p:cNvSpPr/>
            <p:nvPr/>
          </p:nvSpPr>
          <p:spPr>
            <a:xfrm>
              <a:off x="0" y="0"/>
              <a:ext cx="2533800" cy="26670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0" y="9525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8"/>
            <p:cNvSpPr txBox="1"/>
            <p:nvPr/>
          </p:nvSpPr>
          <p:spPr>
            <a:xfrm>
              <a:off x="0" y="123676"/>
              <a:ext cx="2533800" cy="2505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Iterative Testing</a:t>
              </a:r>
              <a:endParaRPr sz="1500" b="1" dirty="0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Refining the generator through stakeholder evaluation: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8450" algn="l" rtl="0">
                <a:spcBef>
                  <a:spcPts val="800"/>
                </a:spcBef>
                <a:spcAft>
                  <a:spcPts val="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-US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Consolidated into a list of key identifiable formats and fields</a:t>
              </a:r>
            </a:p>
            <a:p>
              <a:pPr marL="457200" lvl="0" indent="-298450" algn="l" rtl="0">
                <a:spcBef>
                  <a:spcPts val="800"/>
                </a:spcBef>
                <a:spcAft>
                  <a:spcPts val="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User testing with GIS librarians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Export validation for Zotero &amp; EndNote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298450" algn="l" rtl="0">
                <a:spcBef>
                  <a:spcPts val="600"/>
                </a:spcBef>
                <a:spcAft>
                  <a:spcPts val="400"/>
                </a:spcAft>
                <a:buClr>
                  <a:srgbClr val="4A4A4A"/>
                </a:buClr>
                <a:buSzPts val="1100"/>
                <a:buFont typeface="Inter"/>
                <a:buChar char="●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Verification of resolvable DOIs/URLs</a:t>
              </a:r>
              <a:r>
                <a:rPr lang="en" sz="110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; enable automatic &amp; </a:t>
              </a: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 manual input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05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" y="4632198"/>
            <a:ext cx="109728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4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grpSp>
        <p:nvGrpSpPr>
          <p:cNvPr id="241" name="Google Shape;241;p20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242" name="Google Shape;242;p20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3" name="Google Shape;243;p20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4" name="Google Shape;244;p20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5" name="Google Shape;245;p20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246" name="Google Shape;246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67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853238" y="0"/>
              <a:ext cx="9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38375" y="123825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24375" y="2524125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0375" y="3810000"/>
              <a:ext cx="95400" cy="95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1" name="Google Shape;251;p20"/>
          <p:cNvSpPr/>
          <p:nvPr/>
        </p:nvSpPr>
        <p:spPr>
          <a:xfrm>
            <a:off x="571500" y="1047750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0"/>
          <p:cNvSpPr txBox="1"/>
          <p:nvPr/>
        </p:nvSpPr>
        <p:spPr>
          <a:xfrm>
            <a:off x="571500" y="209550"/>
            <a:ext cx="8001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Citation Workflow</a:t>
            </a:r>
            <a:endParaRPr sz="1000" b="0" i="0" u="none" strike="noStrike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lvl="0" indent="0"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" sz="2400" b="0" i="0" u="none" strike="noStrike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How to Use The Tool</a:t>
            </a:r>
            <a:endParaRPr sz="1000" b="0" i="0" u="none" strike="noStrike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258" name="Google Shape;25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0" y="1304925"/>
            <a:ext cx="5448300" cy="1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9" name="Google Shape;259;p20"/>
          <p:cNvGrpSpPr/>
          <p:nvPr/>
        </p:nvGrpSpPr>
        <p:grpSpPr>
          <a:xfrm>
            <a:off x="133500" y="1181099"/>
            <a:ext cx="2971800" cy="2781296"/>
            <a:chOff x="571500" y="1181100"/>
            <a:chExt cx="2533800" cy="2133751"/>
          </a:xfrm>
        </p:grpSpPr>
        <p:sp>
          <p:nvSpPr>
            <p:cNvPr id="260" name="Google Shape;260;p20"/>
            <p:cNvSpPr/>
            <p:nvPr/>
          </p:nvSpPr>
          <p:spPr>
            <a:xfrm>
              <a:off x="590550" y="1181100"/>
              <a:ext cx="266700" cy="266700"/>
            </a:xfrm>
            <a:prstGeom prst="ellipse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 txBox="1"/>
            <p:nvPr/>
          </p:nvSpPr>
          <p:spPr>
            <a:xfrm>
              <a:off x="590550" y="1181100"/>
              <a:ext cx="266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>
                  <a:solidFill>
                    <a:srgbClr val="FFFFFF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1</a:t>
              </a:r>
              <a:endParaRPr/>
            </a:p>
          </p:txBody>
        </p:sp>
        <p:sp>
          <p:nvSpPr>
            <p:cNvPr id="262" name="Google Shape;262;p20"/>
            <p:cNvSpPr txBox="1"/>
            <p:nvPr/>
          </p:nvSpPr>
          <p:spPr>
            <a:xfrm>
              <a:off x="952500" y="1190625"/>
              <a:ext cx="2152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Origin</a:t>
              </a:r>
              <a:endParaRPr sz="1500" b="1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3" name="Google Shape;263;p20"/>
            <p:cNvSpPr txBox="1"/>
            <p:nvPr/>
          </p:nvSpPr>
          <p:spPr>
            <a:xfrm>
              <a:off x="571500" y="1524000"/>
              <a:ext cx="25338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v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Choose a citation starting point via </a:t>
              </a:r>
              <a:r>
                <a:rPr lang="en" sz="1100" b="1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Manual Entry</a:t>
              </a: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" sz="1100" b="1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DOI lookup</a:t>
              </a: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, or </a:t>
              </a:r>
              <a:r>
                <a:rPr lang="en" sz="1100" b="1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BTAA Geoportal URL</a:t>
              </a: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 auto-fill.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264" name="Google Shape;264;p20"/>
            <p:cNvPicPr preferRelativeResize="0"/>
            <p:nvPr/>
          </p:nvPicPr>
          <p:blipFill rotWithShape="1">
            <a:blip r:embed="rId6">
              <a:alphaModFix/>
            </a:blip>
            <a:srcRect l="20" r="10"/>
            <a:stretch/>
          </p:blipFill>
          <p:spPr>
            <a:xfrm>
              <a:off x="571500" y="2151526"/>
              <a:ext cx="2497191" cy="1163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5" name="Google Shape;265;p20"/>
          <p:cNvGrpSpPr/>
          <p:nvPr/>
        </p:nvGrpSpPr>
        <p:grpSpPr>
          <a:xfrm>
            <a:off x="3295650" y="1181100"/>
            <a:ext cx="2533800" cy="3695700"/>
            <a:chOff x="3295650" y="1181100"/>
            <a:chExt cx="2533800" cy="3695700"/>
          </a:xfrm>
        </p:grpSpPr>
        <p:sp>
          <p:nvSpPr>
            <p:cNvPr id="266" name="Google Shape;266;p20"/>
            <p:cNvSpPr/>
            <p:nvPr/>
          </p:nvSpPr>
          <p:spPr>
            <a:xfrm>
              <a:off x="3314700" y="1181100"/>
              <a:ext cx="266700" cy="266700"/>
            </a:xfrm>
            <a:prstGeom prst="ellipse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 txBox="1"/>
            <p:nvPr/>
          </p:nvSpPr>
          <p:spPr>
            <a:xfrm>
              <a:off x="3314700" y="1181100"/>
              <a:ext cx="266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>
                  <a:solidFill>
                    <a:srgbClr val="FFFFFF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2</a:t>
              </a:r>
              <a:endParaRPr/>
            </a:p>
          </p:txBody>
        </p:sp>
        <p:sp>
          <p:nvSpPr>
            <p:cNvPr id="268" name="Google Shape;268;p20"/>
            <p:cNvSpPr txBox="1"/>
            <p:nvPr/>
          </p:nvSpPr>
          <p:spPr>
            <a:xfrm>
              <a:off x="3676650" y="1190625"/>
              <a:ext cx="2152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Details</a:t>
              </a:r>
              <a:endParaRPr sz="1500" b="1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9" name="Google Shape;269;p20"/>
            <p:cNvSpPr txBox="1"/>
            <p:nvPr/>
          </p:nvSpPr>
          <p:spPr>
            <a:xfrm>
              <a:off x="3295650" y="1524000"/>
              <a:ext cx="25338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v"/>
              </a:pPr>
              <a:r>
                <a:rPr lang="en" sz="1100" b="0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Enter and review dataset descriptions, creator credits, publication year, temporal coverage, and access date.</a:t>
              </a:r>
              <a:endParaRPr sz="1100" b="0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270" name="Google Shape;270;p20"/>
            <p:cNvPicPr preferRelativeResize="0"/>
            <p:nvPr/>
          </p:nvPicPr>
          <p:blipFill rotWithShape="1">
            <a:blip r:embed="rId7">
              <a:alphaModFix/>
            </a:blip>
            <a:srcRect l="60" r="50"/>
            <a:stretch/>
          </p:blipFill>
          <p:spPr>
            <a:xfrm>
              <a:off x="3685466" y="2286000"/>
              <a:ext cx="1895400" cy="2590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1" name="Google Shape;271;p20"/>
          <p:cNvGrpSpPr/>
          <p:nvPr/>
        </p:nvGrpSpPr>
        <p:grpSpPr>
          <a:xfrm>
            <a:off x="6019800" y="1181100"/>
            <a:ext cx="2533800" cy="3420636"/>
            <a:chOff x="6019800" y="1181100"/>
            <a:chExt cx="2533800" cy="3420636"/>
          </a:xfrm>
        </p:grpSpPr>
        <p:sp>
          <p:nvSpPr>
            <p:cNvPr id="272" name="Google Shape;272;p20"/>
            <p:cNvSpPr/>
            <p:nvPr/>
          </p:nvSpPr>
          <p:spPr>
            <a:xfrm>
              <a:off x="6038850" y="1181100"/>
              <a:ext cx="266700" cy="266700"/>
            </a:xfrm>
            <a:prstGeom prst="ellipse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0"/>
            <p:cNvSpPr txBox="1"/>
            <p:nvPr/>
          </p:nvSpPr>
          <p:spPr>
            <a:xfrm>
              <a:off x="6038850" y="1181100"/>
              <a:ext cx="266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>
                  <a:solidFill>
                    <a:srgbClr val="FFFFFF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3</a:t>
              </a:r>
              <a:endParaRPr/>
            </a:p>
          </p:txBody>
        </p:sp>
        <p:sp>
          <p:nvSpPr>
            <p:cNvPr id="274" name="Google Shape;274;p20"/>
            <p:cNvSpPr txBox="1"/>
            <p:nvPr/>
          </p:nvSpPr>
          <p:spPr>
            <a:xfrm>
              <a:off x="6400800" y="1190625"/>
              <a:ext cx="2152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005A9C"/>
                  </a:solidFill>
                  <a:latin typeface="Inter"/>
                  <a:ea typeface="Inter"/>
                  <a:cs typeface="Inter"/>
                  <a:sym typeface="Inter"/>
                </a:rPr>
                <a:t>Export</a:t>
              </a:r>
              <a:endParaRPr sz="1500" b="1">
                <a:solidFill>
                  <a:srgbClr val="005A9C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5" name="Google Shape;275;p20"/>
            <p:cNvSpPr txBox="1"/>
            <p:nvPr/>
          </p:nvSpPr>
          <p:spPr>
            <a:xfrm>
              <a:off x="6019800" y="1524000"/>
              <a:ext cx="25338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v"/>
              </a:pPr>
              <a:r>
                <a:rPr lang="en" sz="1018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Select APA, MLA, or Chicago style, copy the formatted text, or export RIS/BibTeX files for reference managers like Zotero, EndNote, and RefWorks.</a:t>
              </a:r>
              <a:endParaRPr sz="1018" b="0" i="0" u="none" strike="noStrike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276" name="Google Shape;276;p20"/>
            <p:cNvPicPr preferRelativeResize="0"/>
            <p:nvPr/>
          </p:nvPicPr>
          <p:blipFill rotWithShape="1">
            <a:blip r:embed="rId8">
              <a:alphaModFix/>
            </a:blip>
            <a:srcRect l="70" r="80"/>
            <a:stretch/>
          </p:blipFill>
          <p:spPr>
            <a:xfrm>
              <a:off x="6315075" y="2381249"/>
              <a:ext cx="2055774" cy="22204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7" name="Log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071" y="4714759"/>
            <a:ext cx="1097280" cy="3017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F64E4E-F145-0DFE-F761-D5E8AA94D8DE}"/>
              </a:ext>
            </a:extLst>
          </p:cNvPr>
          <p:cNvSpPr txBox="1"/>
          <p:nvPr/>
        </p:nvSpPr>
        <p:spPr>
          <a:xfrm>
            <a:off x="57341" y="4083501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10"/>
              </a:rPr>
              <a:t>Demo DOI Link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172C0C-9290-7934-C56E-1FC155AE8E08}"/>
              </a:ext>
            </a:extLst>
          </p:cNvPr>
          <p:cNvSpPr txBox="1"/>
          <p:nvPr/>
        </p:nvSpPr>
        <p:spPr>
          <a:xfrm>
            <a:off x="6237012" y="4661324"/>
            <a:ext cx="27279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11"/>
              </a:rPr>
              <a:t>https://tinyurl.com/geocite</a:t>
            </a:r>
            <a:endParaRPr lang="en-US" sz="1200" dirty="0"/>
          </a:p>
          <a:p>
            <a:r>
              <a:rPr lang="en-US" sz="1200" dirty="0">
                <a:hlinkClick r:id="rId12"/>
              </a:rPr>
              <a:t>https://gin.btaa.org/guides/data-cite/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2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cxnSp>
          <p:nvCxnSpPr>
            <p:cNvPr id="282" name="Google Shape;282;p21"/>
            <p:cNvCxnSpPr/>
            <p:nvPr/>
          </p:nvCxnSpPr>
          <p:spPr>
            <a:xfrm>
              <a:off x="0" y="128587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3" name="Google Shape;283;p21"/>
            <p:cNvCxnSpPr/>
            <p:nvPr/>
          </p:nvCxnSpPr>
          <p:spPr>
            <a:xfrm>
              <a:off x="0" y="2571750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4" name="Google Shape;284;p21"/>
            <p:cNvCxnSpPr/>
            <p:nvPr/>
          </p:nvCxnSpPr>
          <p:spPr>
            <a:xfrm>
              <a:off x="0" y="3857625"/>
              <a:ext cx="91440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5" name="Google Shape;285;p21"/>
            <p:cNvCxnSpPr/>
            <p:nvPr/>
          </p:nvCxnSpPr>
          <p:spPr>
            <a:xfrm>
              <a:off x="2286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6" name="Google Shape;286;p21"/>
            <p:cNvCxnSpPr/>
            <p:nvPr/>
          </p:nvCxnSpPr>
          <p:spPr>
            <a:xfrm>
              <a:off x="4572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7" name="Google Shape;287;p21"/>
            <p:cNvCxnSpPr/>
            <p:nvPr/>
          </p:nvCxnSpPr>
          <p:spPr>
            <a:xfrm>
              <a:off x="6858000" y="0"/>
              <a:ext cx="0" cy="514350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88" name="Google Shape;288;p21"/>
          <p:cNvSpPr txBox="1"/>
          <p:nvPr/>
        </p:nvSpPr>
        <p:spPr>
          <a:xfrm>
            <a:off x="571500" y="209550"/>
            <a:ext cx="8001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Discussion &amp; Impact</a:t>
            </a:r>
            <a:endParaRPr sz="1000" b="0" dirty="0">
              <a:solidFill>
                <a:srgbClr val="005A9C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Benefits of the</a:t>
            </a:r>
            <a:r>
              <a:rPr lang="en" sz="2400" b="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 Geospatial Data Citation Generator</a:t>
            </a:r>
            <a:endParaRPr sz="2400" b="0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571500" y="1000125"/>
            <a:ext cx="8001000" cy="19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0" name="Google Shape;290;p21"/>
          <p:cNvGrpSpPr/>
          <p:nvPr/>
        </p:nvGrpSpPr>
        <p:grpSpPr>
          <a:xfrm>
            <a:off x="571500" y="1190625"/>
            <a:ext cx="1886100" cy="2524200"/>
            <a:chOff x="0" y="0"/>
            <a:chExt cx="1886100" cy="2524200"/>
          </a:xfrm>
        </p:grpSpPr>
        <p:sp>
          <p:nvSpPr>
            <p:cNvPr id="291" name="Google Shape;291;p21"/>
            <p:cNvSpPr/>
            <p:nvPr/>
          </p:nvSpPr>
          <p:spPr>
            <a:xfrm>
              <a:off x="0" y="0"/>
              <a:ext cx="1886100" cy="25242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0" y="11430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1"/>
            <p:cNvSpPr txBox="1"/>
            <p:nvPr/>
          </p:nvSpPr>
          <p:spPr>
            <a:xfrm>
              <a:off x="133201" y="171448"/>
              <a:ext cx="1657500" cy="2238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dirty="0">
                  <a:solidFill>
                    <a:srgbClr val="005A9C"/>
                  </a:solidFill>
                  <a:latin typeface="Inter ExtraBold"/>
                  <a:ea typeface="Inter ExtraBold"/>
                  <a:sym typeface="Inter ExtraBold"/>
                </a:rPr>
                <a:t>Efficient Citation Creation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200" dirty="0">
                  <a:latin typeface="Franklin Gothic Book" panose="020B0503020102020204" pitchFamily="34" charset="0"/>
                </a:rPr>
                <a:t>Automatically retrieves metadata from DOI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200" dirty="0">
                  <a:latin typeface="Franklin Gothic Book" panose="020B0503020102020204" pitchFamily="34" charset="0"/>
                </a:rPr>
                <a:t>Manual versions allows for making corrections or updating metadata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200" dirty="0">
                  <a:latin typeface="Franklin Gothic Book" panose="020B0503020102020204" pitchFamily="34" charset="0"/>
                </a:rPr>
                <a:t>9 fields –identify, locate, evaluate, credit, and reuse data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endParaRPr lang="en-US" sz="1200" dirty="0">
                <a:latin typeface="Franklin Gothic Book" panose="020B0503020102020204" pitchFamily="34" charset="0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1200" b="0" dirty="0">
                  <a:solidFill>
                    <a:srgbClr val="4A4A4A"/>
                  </a:solidFill>
                  <a:latin typeface="Franklin Gothic Book" panose="020B0503020102020204" pitchFamily="34" charset="0"/>
                  <a:ea typeface="Inter"/>
                  <a:cs typeface="Inter"/>
                  <a:sym typeface="Inter"/>
                </a:rPr>
                <a:t>.</a:t>
              </a:r>
              <a:endParaRPr sz="1200" b="0" dirty="0">
                <a:solidFill>
                  <a:srgbClr val="4A4A4A"/>
                </a:solidFill>
                <a:latin typeface="Franklin Gothic Book" panose="020B0503020102020204" pitchFamily="34" charset="0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94" name="Google Shape;294;p21"/>
          <p:cNvGrpSpPr/>
          <p:nvPr/>
        </p:nvGrpSpPr>
        <p:grpSpPr>
          <a:xfrm>
            <a:off x="2609850" y="1190625"/>
            <a:ext cx="1886100" cy="2524200"/>
            <a:chOff x="0" y="0"/>
            <a:chExt cx="1886100" cy="2524200"/>
          </a:xfrm>
        </p:grpSpPr>
        <p:sp>
          <p:nvSpPr>
            <p:cNvPr id="295" name="Google Shape;295;p21"/>
            <p:cNvSpPr/>
            <p:nvPr/>
          </p:nvSpPr>
          <p:spPr>
            <a:xfrm>
              <a:off x="0" y="0"/>
              <a:ext cx="1886100" cy="25242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1"/>
            <p:cNvSpPr/>
            <p:nvPr/>
          </p:nvSpPr>
          <p:spPr>
            <a:xfrm>
              <a:off x="0" y="114300"/>
              <a:ext cx="190500" cy="38100"/>
            </a:xfrm>
            <a:prstGeom prst="rect">
              <a:avLst/>
            </a:prstGeom>
            <a:solidFill>
              <a:srgbClr val="005A9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1"/>
            <p:cNvSpPr txBox="1"/>
            <p:nvPr/>
          </p:nvSpPr>
          <p:spPr>
            <a:xfrm>
              <a:off x="114300" y="209550"/>
              <a:ext cx="1771800" cy="22003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0" dirty="0">
                  <a:solidFill>
                    <a:srgbClr val="005A9C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Flexible File Formats and Citation Styles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200" dirty="0">
                  <a:latin typeface="Franklin Gothic Book" panose="020B0503020102020204" pitchFamily="34" charset="0"/>
                </a:rPr>
                <a:t>Supports 23 data formats and various citations styles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200" dirty="0">
                  <a:latin typeface="Franklin Gothic Book" panose="020B0503020102020204" pitchFamily="34" charset="0"/>
                </a:rPr>
                <a:t>Exports citations for RefWorks, Zotero, and EndNote</a:t>
              </a:r>
            </a:p>
          </p:txBody>
        </p:sp>
      </p:grpSp>
      <p:grpSp>
        <p:nvGrpSpPr>
          <p:cNvPr id="298" name="Google Shape;298;p21"/>
          <p:cNvGrpSpPr/>
          <p:nvPr/>
        </p:nvGrpSpPr>
        <p:grpSpPr>
          <a:xfrm>
            <a:off x="4648200" y="1190625"/>
            <a:ext cx="1886100" cy="2524200"/>
            <a:chOff x="0" y="0"/>
            <a:chExt cx="1886100" cy="2524200"/>
          </a:xfrm>
        </p:grpSpPr>
        <p:sp>
          <p:nvSpPr>
            <p:cNvPr id="299" name="Google Shape;299;p21"/>
            <p:cNvSpPr/>
            <p:nvPr/>
          </p:nvSpPr>
          <p:spPr>
            <a:xfrm>
              <a:off x="0" y="0"/>
              <a:ext cx="1886100" cy="25242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0" y="114300"/>
              <a:ext cx="1905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1"/>
            <p:cNvSpPr txBox="1"/>
            <p:nvPr/>
          </p:nvSpPr>
          <p:spPr>
            <a:xfrm>
              <a:off x="95400" y="171449"/>
              <a:ext cx="1752600" cy="2238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/>
              <a:r>
                <a:rPr lang="en-US" sz="1300" dirty="0">
                  <a:solidFill>
                    <a:srgbClr val="005A9C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Easy to Integrate with Artificial Intelligence</a:t>
              </a:r>
            </a:p>
            <a:p>
              <a:pPr marL="171450" lvl="0" indent="-171450">
                <a:spcBef>
                  <a:spcPts val="600"/>
                </a:spcBef>
                <a:buFont typeface="Wingdings" panose="05000000000000000000" pitchFamily="2" charset="2"/>
                <a:buChar char="v"/>
              </a:pPr>
              <a:r>
                <a:rPr lang="en-US" sz="1200" dirty="0">
                  <a:solidFill>
                    <a:srgbClr val="4A4A4A"/>
                  </a:solidFill>
                  <a:latin typeface="Franklin Gothic Book" panose="020B0503020102020204" pitchFamily="34" charset="0"/>
                  <a:ea typeface="Inter"/>
                  <a:cs typeface="Inter"/>
                  <a:sym typeface="Inter"/>
                </a:rPr>
                <a:t>Contains standardized fields in a form that AI systems can read reducing the risk of fabricated citations</a:t>
              </a:r>
            </a:p>
          </p:txBody>
        </p:sp>
      </p:grpSp>
      <p:grpSp>
        <p:nvGrpSpPr>
          <p:cNvPr id="302" name="Google Shape;302;p21"/>
          <p:cNvGrpSpPr/>
          <p:nvPr/>
        </p:nvGrpSpPr>
        <p:grpSpPr>
          <a:xfrm>
            <a:off x="6686550" y="1190625"/>
            <a:ext cx="1885950" cy="2524200"/>
            <a:chOff x="0" y="0"/>
            <a:chExt cx="1886100" cy="2524200"/>
          </a:xfrm>
        </p:grpSpPr>
        <p:sp>
          <p:nvSpPr>
            <p:cNvPr id="303" name="Google Shape;303;p21"/>
            <p:cNvSpPr/>
            <p:nvPr/>
          </p:nvSpPr>
          <p:spPr>
            <a:xfrm>
              <a:off x="0" y="0"/>
              <a:ext cx="1886100" cy="25242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0" y="114300"/>
              <a:ext cx="190500" cy="38100"/>
            </a:xfrm>
            <a:prstGeom prst="rect">
              <a:avLst/>
            </a:prstGeom>
            <a:solidFill>
              <a:srgbClr val="005A9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1"/>
            <p:cNvSpPr txBox="1"/>
            <p:nvPr/>
          </p:nvSpPr>
          <p:spPr>
            <a:xfrm>
              <a:off x="71095" y="171449"/>
              <a:ext cx="1700555" cy="2238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en-US" sz="1300" dirty="0">
                  <a:solidFill>
                    <a:srgbClr val="005A9C"/>
                  </a:solidFill>
                  <a:latin typeface="Inter ExtraBold"/>
                  <a:ea typeface="Inter ExtraBold"/>
                </a:rPr>
                <a:t>FAIR Data Support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100" b="1" dirty="0">
                  <a:latin typeface="Franklin Gothic Book" panose="020B0503020102020204" pitchFamily="34" charset="0"/>
                </a:rPr>
                <a:t>Findable-</a:t>
              </a:r>
              <a:r>
                <a:rPr lang="en-US" sz="1100" dirty="0">
                  <a:latin typeface="Franklin Gothic Book" panose="020B0503020102020204" pitchFamily="34" charset="0"/>
                </a:rPr>
                <a:t>  records DOI/ URL used locate datasets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100" b="1" dirty="0">
                  <a:latin typeface="Franklin Gothic Book" panose="020B0503020102020204" pitchFamily="34" charset="0"/>
                </a:rPr>
                <a:t>Accessible:</a:t>
              </a:r>
              <a:r>
                <a:rPr lang="en-US" sz="1100" dirty="0">
                  <a:latin typeface="Franklin Gothic Book" panose="020B0503020102020204" pitchFamily="34" charset="0"/>
                </a:rPr>
                <a:t> Includes DOI/URL for retrieving the data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100" b="1" dirty="0">
                  <a:latin typeface="Franklin Gothic Book" panose="020B0503020102020204" pitchFamily="34" charset="0"/>
                </a:rPr>
                <a:t>Interoperable:</a:t>
              </a:r>
              <a:r>
                <a:rPr lang="en-US" sz="1100" dirty="0">
                  <a:latin typeface="Franklin Gothic Book" panose="020B0503020102020204" pitchFamily="34" charset="0"/>
                </a:rPr>
                <a:t> Uses consistent metadata fields </a:t>
              </a:r>
            </a:p>
            <a:p>
              <a:pPr marL="171450" lvl="0" indent="-171450">
                <a:buFont typeface="Wingdings" panose="05000000000000000000" pitchFamily="2" charset="2"/>
                <a:buChar char="v"/>
              </a:pPr>
              <a:r>
                <a:rPr lang="en-US" sz="1100" b="1" dirty="0">
                  <a:latin typeface="Franklin Gothic Book" panose="020B0503020102020204" pitchFamily="34" charset="0"/>
                </a:rPr>
                <a:t>Reusable:</a:t>
              </a:r>
              <a:r>
                <a:rPr lang="en-US" sz="1100" dirty="0">
                  <a:latin typeface="Franklin Gothic Book" panose="020B0503020102020204" pitchFamily="34" charset="0"/>
                </a:rPr>
                <a:t> Documents the data lineage</a:t>
              </a:r>
            </a:p>
          </p:txBody>
        </p:sp>
      </p:grpSp>
      <p:grpSp>
        <p:nvGrpSpPr>
          <p:cNvPr id="306" name="Google Shape;306;p21"/>
          <p:cNvGrpSpPr/>
          <p:nvPr/>
        </p:nvGrpSpPr>
        <p:grpSpPr>
          <a:xfrm>
            <a:off x="571500" y="3857625"/>
            <a:ext cx="8001000" cy="619200"/>
            <a:chOff x="0" y="0"/>
            <a:chExt cx="8001000" cy="619200"/>
          </a:xfrm>
        </p:grpSpPr>
        <p:sp>
          <p:nvSpPr>
            <p:cNvPr id="307" name="Google Shape;307;p21"/>
            <p:cNvSpPr/>
            <p:nvPr/>
          </p:nvSpPr>
          <p:spPr>
            <a:xfrm>
              <a:off x="0" y="0"/>
              <a:ext cx="8001000" cy="6192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0" y="0"/>
              <a:ext cx="38100" cy="6192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1"/>
            <p:cNvSpPr txBox="1"/>
            <p:nvPr/>
          </p:nvSpPr>
          <p:spPr>
            <a:xfrm>
              <a:off x="190500" y="114300"/>
              <a:ext cx="76200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 b="0" dirty="0">
                  <a:solidFill>
                    <a:srgbClr val="11111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"Data collection is the most resource-intensive part of geospatial management. This tool helps to establish data as a legitimate scholarly contribution with measurable impact."</a:t>
              </a:r>
              <a:endParaRPr sz="1050" b="0" dirty="0">
                <a:solidFill>
                  <a:srgbClr val="11111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pic>
        <p:nvPicPr>
          <p:cNvPr id="315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4698947"/>
            <a:ext cx="1097280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2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60" name="Google Shape;360;p23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4F4F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23"/>
            <p:cNvGrpSpPr/>
            <p:nvPr/>
          </p:nvGrpSpPr>
          <p:grpSpPr>
            <a:xfrm>
              <a:off x="0" y="0"/>
              <a:ext cx="9144000" cy="5143500"/>
              <a:chOff x="0" y="0"/>
              <a:chExt cx="9144000" cy="5143500"/>
            </a:xfrm>
          </p:grpSpPr>
          <p:cxnSp>
            <p:nvCxnSpPr>
              <p:cNvPr id="362" name="Google Shape;362;p23"/>
              <p:cNvCxnSpPr/>
              <p:nvPr/>
            </p:nvCxnSpPr>
            <p:spPr>
              <a:xfrm>
                <a:off x="0" y="1285875"/>
                <a:ext cx="9144000" cy="0"/>
              </a:xfrm>
              <a:prstGeom prst="straightConnector1">
                <a:avLst/>
              </a:prstGeom>
              <a:solidFill>
                <a:srgbClr val="FFFFFF"/>
              </a:solidFill>
              <a:ln w="9525" cap="flat" cmpd="sng">
                <a:solidFill>
                  <a:srgbClr val="E8E8E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63" name="Google Shape;363;p23"/>
              <p:cNvCxnSpPr/>
              <p:nvPr/>
            </p:nvCxnSpPr>
            <p:spPr>
              <a:xfrm>
                <a:off x="0" y="2571750"/>
                <a:ext cx="9144000" cy="0"/>
              </a:xfrm>
              <a:prstGeom prst="straightConnector1">
                <a:avLst/>
              </a:prstGeom>
              <a:solidFill>
                <a:srgbClr val="FFFFFF"/>
              </a:solidFill>
              <a:ln w="9525" cap="flat" cmpd="sng">
                <a:solidFill>
                  <a:srgbClr val="E8E8E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64" name="Google Shape;364;p23"/>
              <p:cNvCxnSpPr/>
              <p:nvPr/>
            </p:nvCxnSpPr>
            <p:spPr>
              <a:xfrm>
                <a:off x="0" y="3857625"/>
                <a:ext cx="9144000" cy="0"/>
              </a:xfrm>
              <a:prstGeom prst="straightConnector1">
                <a:avLst/>
              </a:prstGeom>
              <a:solidFill>
                <a:srgbClr val="FFFFFF"/>
              </a:solidFill>
              <a:ln w="9525" cap="flat" cmpd="sng">
                <a:solidFill>
                  <a:srgbClr val="E8E8E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365" name="Google Shape;365;p23"/>
              <p:cNvCxnSpPr/>
              <p:nvPr/>
            </p:nvCxnSpPr>
            <p:spPr>
              <a:xfrm>
                <a:off x="2286000" y="0"/>
                <a:ext cx="0" cy="5143500"/>
              </a:xfrm>
              <a:prstGeom prst="straightConnector1">
                <a:avLst/>
              </a:prstGeom>
              <a:solidFill>
                <a:srgbClr val="FFFFFF"/>
              </a:solidFill>
              <a:ln w="9525" cap="flat" cmpd="sng">
                <a:solidFill>
                  <a:srgbClr val="E8E8E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pic>
            <p:nvPicPr>
              <p:cNvPr id="366" name="Google Shape;366;p2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567238" y="0"/>
                <a:ext cx="9600" cy="5143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7" name="Google Shape;367;p2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6853238" y="0"/>
                <a:ext cx="9600" cy="5143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8" name="Google Shape;368;p2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38375" y="1238250"/>
                <a:ext cx="95400" cy="95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9" name="Google Shape;369;p2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524375" y="2524125"/>
                <a:ext cx="95400" cy="95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0" name="Google Shape;370;p2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810375" y="3810000"/>
                <a:ext cx="95400" cy="95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71" name="Google Shape;371;p23"/>
            <p:cNvSpPr/>
            <p:nvPr/>
          </p:nvSpPr>
          <p:spPr>
            <a:xfrm>
              <a:off x="571500" y="1047750"/>
              <a:ext cx="8001000" cy="19200"/>
            </a:xfrm>
            <a:prstGeom prst="rect">
              <a:avLst/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72" name="Google Shape;372;p23"/>
            <p:cNvCxnSpPr/>
            <p:nvPr/>
          </p:nvCxnSpPr>
          <p:spPr>
            <a:xfrm>
              <a:off x="4572000" y="1047750"/>
              <a:ext cx="0" cy="3524400"/>
            </a:xfrm>
            <a:prstGeom prst="straightConnector1">
              <a:avLst/>
            </a:prstGeom>
            <a:solidFill>
              <a:srgbClr val="FFFFFF"/>
            </a:solidFill>
            <a:ln w="19050" cap="flat" cmpd="sng">
              <a:solidFill>
                <a:srgbClr val="E8E8E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78" name="Google Shape;378;p23"/>
          <p:cNvSpPr txBox="1"/>
          <p:nvPr/>
        </p:nvSpPr>
        <p:spPr>
          <a:xfrm>
            <a:off x="571500" y="428625"/>
            <a:ext cx="8001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Launch &amp; Future Directions</a:t>
            </a:r>
            <a:endParaRPr sz="2600" b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379" name="Google Shape;379;p23"/>
          <p:cNvGrpSpPr/>
          <p:nvPr/>
        </p:nvGrpSpPr>
        <p:grpSpPr>
          <a:xfrm>
            <a:off x="571500" y="1285875"/>
            <a:ext cx="3714900" cy="3143400"/>
            <a:chOff x="571500" y="1285875"/>
            <a:chExt cx="3714900" cy="3143400"/>
          </a:xfrm>
        </p:grpSpPr>
        <p:sp>
          <p:nvSpPr>
            <p:cNvPr id="380" name="Google Shape;380;p23"/>
            <p:cNvSpPr/>
            <p:nvPr/>
          </p:nvSpPr>
          <p:spPr>
            <a:xfrm>
              <a:off x="571500" y="1285875"/>
              <a:ext cx="228600" cy="38100"/>
            </a:xfrm>
            <a:prstGeom prst="rect">
              <a:avLst/>
            </a:prstGeom>
            <a:solidFill>
              <a:srgbClr val="E3263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3"/>
            <p:cNvSpPr txBox="1"/>
            <p:nvPr/>
          </p:nvSpPr>
          <p:spPr>
            <a:xfrm>
              <a:off x="571500" y="1476375"/>
              <a:ext cx="3714900" cy="2952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0" i="0" u="none" strike="noStrike" dirty="0">
                  <a:solidFill>
                    <a:srgbClr val="005A9C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Promotion &amp; Outreach</a:t>
              </a:r>
              <a:endParaRPr sz="16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300" b="1" i="0" u="none" strike="noStrike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Launched in Spring 2026</a:t>
              </a:r>
              <a:endParaRPr sz="13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The tool is actively being promoted across key academic stakeholders to drive adoption and engagement:</a:t>
              </a:r>
              <a:endParaRPr sz="12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457200" lvl="0" indent="-330200" algn="l" rtl="0">
                <a:spcBef>
                  <a:spcPts val="750"/>
                </a:spcBef>
                <a:spcAft>
                  <a:spcPts val="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Faculty engagement across institutions</a:t>
              </a:r>
              <a:endParaRPr sz="1200" b="0" i="0" u="none" strike="noStrike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30200" algn="l" rtl="0">
                <a:spcBef>
                  <a:spcPts val="900"/>
                </a:spcBef>
                <a:spcAft>
                  <a:spcPts val="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Student workshops and research integration</a:t>
              </a:r>
              <a:endParaRPr sz="1200" b="0" i="0" u="none" strike="noStrike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30200" algn="l" rtl="0">
                <a:spcBef>
                  <a:spcPts val="900"/>
                </a:spcBef>
                <a:spcAft>
                  <a:spcPts val="90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Librarian-led outreach and training programs</a:t>
              </a:r>
              <a:endParaRPr sz="16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382" name="Google Shape;382;p23"/>
          <p:cNvGrpSpPr/>
          <p:nvPr/>
        </p:nvGrpSpPr>
        <p:grpSpPr>
          <a:xfrm>
            <a:off x="4857750" y="1285875"/>
            <a:ext cx="3714900" cy="3143400"/>
            <a:chOff x="4857750" y="1285875"/>
            <a:chExt cx="3714900" cy="3143400"/>
          </a:xfrm>
        </p:grpSpPr>
        <p:sp>
          <p:nvSpPr>
            <p:cNvPr id="383" name="Google Shape;383;p23"/>
            <p:cNvSpPr/>
            <p:nvPr/>
          </p:nvSpPr>
          <p:spPr>
            <a:xfrm>
              <a:off x="4857750" y="1285875"/>
              <a:ext cx="228600" cy="38100"/>
            </a:xfrm>
            <a:prstGeom prst="rect">
              <a:avLst/>
            </a:prstGeom>
            <a:solidFill>
              <a:srgbClr val="005A9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3"/>
            <p:cNvSpPr txBox="1"/>
            <p:nvPr/>
          </p:nvSpPr>
          <p:spPr>
            <a:xfrm>
              <a:off x="4857750" y="1476375"/>
              <a:ext cx="3714900" cy="2952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0" i="0" u="none" strike="noStrike" dirty="0">
                  <a:solidFill>
                    <a:srgbClr val="005A9C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Future Directions</a:t>
              </a:r>
              <a:endParaRPr sz="16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300" b="1" i="0" u="none" strike="noStrike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Custom Formats</a:t>
              </a:r>
              <a:endParaRPr sz="13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Exploring custom geospatial citation formats designed to better capture unique spatial attributes and metadata.</a:t>
              </a:r>
              <a:endParaRPr sz="12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300" b="1" i="0" u="none" strike="noStrike" dirty="0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Expansion &amp; Standards</a:t>
              </a:r>
              <a:endParaRPr sz="13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457200" lvl="0" indent="-330200" algn="l" rtl="0">
                <a:spcBef>
                  <a:spcPts val="750"/>
                </a:spcBef>
                <a:spcAft>
                  <a:spcPts val="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Developing dedicated QGIS software plugins</a:t>
              </a:r>
              <a:endParaRPr sz="1200" b="0" i="0" u="none" strike="noStrike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30200" algn="l" rtl="0">
                <a:spcBef>
                  <a:spcPts val="900"/>
                </a:spcBef>
                <a:spcAft>
                  <a:spcPts val="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Conducting further user testing</a:t>
              </a:r>
              <a:endParaRPr sz="1200" b="0" i="0" u="none" strike="noStrike" dirty="0">
                <a:solidFill>
                  <a:srgbClr val="4A4A4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30200" algn="l" rtl="0">
                <a:spcBef>
                  <a:spcPts val="900"/>
                </a:spcBef>
                <a:spcAft>
                  <a:spcPts val="900"/>
                </a:spcAft>
                <a:buClr>
                  <a:srgbClr val="005A9C"/>
                </a:buClr>
                <a:buSzPts val="1600"/>
                <a:buFont typeface="Inter"/>
                <a:buChar char="●"/>
              </a:pPr>
              <a:r>
                <a:rPr lang="en" sz="1200" b="0" i="0" u="none" strike="noStrike" dirty="0">
                  <a:solidFill>
                    <a:srgbClr val="4A4A4A"/>
                  </a:solidFill>
                  <a:latin typeface="Inter"/>
                  <a:ea typeface="Inter"/>
                  <a:cs typeface="Inter"/>
                  <a:sym typeface="Inter"/>
                </a:rPr>
                <a:t>Addressing formal software citation standards to improve overall research replicability</a:t>
              </a:r>
              <a:endParaRPr sz="1600" b="0" i="0" u="none" strike="noStrike" dirty="0">
                <a:solidFill>
                  <a:srgbClr val="005A9C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pic>
        <p:nvPicPr>
          <p:cNvPr id="385" name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" y="4738535"/>
            <a:ext cx="1097280" cy="301752"/>
          </a:xfrm>
          <a:prstGeom prst="rect">
            <a:avLst/>
          </a:prstGeom>
        </p:spPr>
      </p:pic>
      <p:pic>
        <p:nvPicPr>
          <p:cNvPr id="3" name="Graphic 2" descr="QR code to generator">
            <a:extLst>
              <a:ext uri="{FF2B5EF4-FFF2-40B4-BE49-F238E27FC236}">
                <a16:creationId xmlns:a16="http://schemas.microsoft.com/office/drawing/2014/main" id="{BD8031D7-B378-F086-65D4-6FA967F666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1824" y="4071786"/>
            <a:ext cx="933563" cy="9335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101C5-D802-98BE-65D7-A570A0216184}"/>
              </a:ext>
            </a:extLst>
          </p:cNvPr>
          <p:cNvSpPr txBox="1"/>
          <p:nvPr/>
        </p:nvSpPr>
        <p:spPr>
          <a:xfrm>
            <a:off x="2553318" y="4681308"/>
            <a:ext cx="9335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QR code to generator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797</Words>
  <Application>Microsoft Office PowerPoint</Application>
  <PresentationFormat>On-screen Show (16:9)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Franklin Gothic Book</vt:lpstr>
      <vt:lpstr>Arial</vt:lpstr>
      <vt:lpstr>Wingdings</vt:lpstr>
      <vt:lpstr>Inter ExtraBold</vt:lpstr>
      <vt:lpstr>Inter SemiBold</vt:lpstr>
      <vt:lpstr>Inter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Innocensia Achieng Owuor</dc:creator>
  <cp:lastModifiedBy>Innocensia Achieng Owuor</cp:lastModifiedBy>
  <cp:revision>1</cp:revision>
  <dcterms:modified xsi:type="dcterms:W3CDTF">2026-09-22T02:10:54Z</dcterms:modified>
</cp:coreProperties>
</file>